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71" r:id="rId2"/>
    <p:sldId id="273" r:id="rId3"/>
    <p:sldId id="275" r:id="rId4"/>
    <p:sldId id="278" r:id="rId5"/>
    <p:sldId id="279" r:id="rId6"/>
    <p:sldId id="266" r:id="rId7"/>
    <p:sldId id="276" r:id="rId8"/>
    <p:sldId id="277" r:id="rId9"/>
    <p:sldId id="280" r:id="rId10"/>
    <p:sldId id="265" r:id="rId11"/>
    <p:sldId id="281" r:id="rId12"/>
    <p:sldId id="282" r:id="rId13"/>
    <p:sldId id="283" r:id="rId14"/>
    <p:sldId id="259" r:id="rId15"/>
    <p:sldId id="269" r:id="rId16"/>
    <p:sldId id="270" r:id="rId17"/>
    <p:sldId id="267" r:id="rId18"/>
    <p:sldId id="264" r:id="rId19"/>
    <p:sldId id="263" r:id="rId20"/>
    <p:sldId id="258"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02" y="18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B8DC59C-EB38-4070-A025-4C5DCCEF638F}" type="datetimeFigureOut">
              <a:rPr lang="en-US" smtClean="0"/>
              <a:t>4/19/2018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761202F-9234-4C53-928A-5300C53DC36E}" type="slidenum">
              <a:rPr lang="en-US" smtClean="0"/>
              <a:t>‹#›</a:t>
            </a:fld>
            <a:endParaRPr lang="en-US"/>
          </a:p>
        </p:txBody>
      </p:sp>
    </p:spTree>
    <p:extLst>
      <p:ext uri="{BB962C8B-B14F-4D97-AF65-F5344CB8AC3E}">
        <p14:creationId xmlns:p14="http://schemas.microsoft.com/office/powerpoint/2010/main" val="1703330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p:txBody>
          <a:bodyPr/>
          <a:lstStyle/>
          <a:p>
            <a:pPr>
              <a:defRPr/>
            </a:pPr>
            <a:fld id="{DC0211C1-CD52-4B8F-BE0B-FC07ED629D1E}" type="slidenum">
              <a:rPr lang="en-US" smtClean="0"/>
              <a:pPr>
                <a:defRPr/>
              </a:pPr>
              <a:t>1</a:t>
            </a:fld>
            <a:endParaRPr lang="en-US" dirty="0"/>
          </a:p>
        </p:txBody>
      </p:sp>
      <p:sp>
        <p:nvSpPr>
          <p:cNvPr id="97283" name="Rectangle 2"/>
          <p:cNvSpPr>
            <a:spLocks noGrp="1" noRot="1" noChangeAspect="1" noChangeArrowheads="1" noTextEdit="1"/>
          </p:cNvSpPr>
          <p:nvPr>
            <p:ph type="sldImg"/>
          </p:nvPr>
        </p:nvSpPr>
        <p:spPr>
          <a:ln/>
        </p:spPr>
      </p:sp>
      <p:sp>
        <p:nvSpPr>
          <p:cNvPr id="972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5" name="Footer Placeholder 4"/>
          <p:cNvSpPr>
            <a:spLocks noGrp="1"/>
          </p:cNvSpPr>
          <p:nvPr>
            <p:ph type="ftr" sz="quarter" idx="4"/>
          </p:nvPr>
        </p:nvSpPr>
        <p:spPr/>
        <p:txBody>
          <a:bodyPr/>
          <a:lstStyle/>
          <a:p>
            <a:pPr>
              <a:defRPr/>
            </a:pPr>
            <a:endParaRPr lang="en-US"/>
          </a:p>
        </p:txBody>
      </p:sp>
    </p:spTree>
    <p:extLst>
      <p:ext uri="{BB962C8B-B14F-4D97-AF65-F5344CB8AC3E}">
        <p14:creationId xmlns:p14="http://schemas.microsoft.com/office/powerpoint/2010/main" val="6653194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p:txBody>
          <a:bodyPr/>
          <a:lstStyle/>
          <a:p>
            <a:pPr>
              <a:defRPr/>
            </a:pPr>
            <a:fld id="{ACBAE9D4-91A8-4AC3-83DE-E6C1E34A7B3F}" type="slidenum">
              <a:rPr lang="en-US" smtClean="0"/>
              <a:pPr>
                <a:defRPr/>
              </a:pPr>
              <a:t>10</a:t>
            </a:fld>
            <a:endParaRPr lang="en-US" dirty="0"/>
          </a:p>
        </p:txBody>
      </p:sp>
      <p:sp>
        <p:nvSpPr>
          <p:cNvPr id="104451"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defRPr/>
            </a:pPr>
            <a:r>
              <a:rPr lang="en-US" dirty="0"/>
              <a:t>Section 4 of your Year</a:t>
            </a:r>
            <a:r>
              <a:rPr lang="en-US" baseline="0" dirty="0"/>
              <a:t> 4 contracts address AEFLA Federal funds and IET/EL Civics as having the same eligibility requirements for use of funds. However, the funds are allocated and tracked separately. AEL Letter 04-16, Change 1</a:t>
            </a:r>
            <a:endParaRPr lang="en-US" dirty="0"/>
          </a:p>
        </p:txBody>
      </p:sp>
      <p:sp>
        <p:nvSpPr>
          <p:cNvPr id="5" name="Footer Placeholder 4"/>
          <p:cNvSpPr>
            <a:spLocks noGrp="1"/>
          </p:cNvSpPr>
          <p:nvPr>
            <p:ph type="ftr" sz="quarter" idx="4"/>
          </p:nvPr>
        </p:nvSpPr>
        <p:spPr/>
        <p:txBody>
          <a:bodyPr/>
          <a:lstStyle/>
          <a:p>
            <a:pPr>
              <a:defRPr/>
            </a:pPr>
            <a:endParaRPr lang="en-US"/>
          </a:p>
        </p:txBody>
      </p:sp>
    </p:spTree>
    <p:extLst>
      <p:ext uri="{BB962C8B-B14F-4D97-AF65-F5344CB8AC3E}">
        <p14:creationId xmlns:p14="http://schemas.microsoft.com/office/powerpoint/2010/main" val="38455685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p:txBody>
          <a:bodyPr/>
          <a:lstStyle/>
          <a:p>
            <a:pPr>
              <a:defRPr/>
            </a:pPr>
            <a:fld id="{ACBAE9D4-91A8-4AC3-83DE-E6C1E34A7B3F}" type="slidenum">
              <a:rPr lang="en-US" smtClean="0"/>
              <a:pPr>
                <a:defRPr/>
              </a:pPr>
              <a:t>11</a:t>
            </a:fld>
            <a:endParaRPr lang="en-US" dirty="0"/>
          </a:p>
        </p:txBody>
      </p:sp>
      <p:sp>
        <p:nvSpPr>
          <p:cNvPr id="104451"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defRPr/>
            </a:pPr>
            <a:r>
              <a:rPr lang="en-US" dirty="0"/>
              <a:t>Anson to speak on the update</a:t>
            </a:r>
          </a:p>
        </p:txBody>
      </p:sp>
      <p:sp>
        <p:nvSpPr>
          <p:cNvPr id="5" name="Footer Placeholder 4"/>
          <p:cNvSpPr>
            <a:spLocks noGrp="1"/>
          </p:cNvSpPr>
          <p:nvPr>
            <p:ph type="ftr" sz="quarter" idx="4"/>
          </p:nvPr>
        </p:nvSpPr>
        <p:spPr/>
        <p:txBody>
          <a:bodyPr/>
          <a:lstStyle/>
          <a:p>
            <a:pPr>
              <a:defRPr/>
            </a:pPr>
            <a:endParaRPr lang="en-US"/>
          </a:p>
        </p:txBody>
      </p:sp>
    </p:spTree>
    <p:extLst>
      <p:ext uri="{BB962C8B-B14F-4D97-AF65-F5344CB8AC3E}">
        <p14:creationId xmlns:p14="http://schemas.microsoft.com/office/powerpoint/2010/main" val="693451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p:txBody>
          <a:bodyPr/>
          <a:lstStyle/>
          <a:p>
            <a:pPr>
              <a:defRPr/>
            </a:pPr>
            <a:fld id="{ACBAE9D4-91A8-4AC3-83DE-E6C1E34A7B3F}" type="slidenum">
              <a:rPr lang="en-US" smtClean="0"/>
              <a:pPr>
                <a:defRPr/>
              </a:pPr>
              <a:t>12</a:t>
            </a:fld>
            <a:endParaRPr lang="en-US" dirty="0"/>
          </a:p>
        </p:txBody>
      </p:sp>
      <p:sp>
        <p:nvSpPr>
          <p:cNvPr id="104451"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defRPr/>
            </a:pPr>
            <a:r>
              <a:rPr lang="en-US" dirty="0"/>
              <a:t>TANF still trending as the most difficult</a:t>
            </a:r>
            <a:r>
              <a:rPr lang="en-US" baseline="0" dirty="0"/>
              <a:t> documentation for eligibility to obtain worldwide! If you are not familiar with this letter, you should be. It specifically addresses eligibility and documentation requirements to use your TANF funds. Oh, I forgot to mention…</a:t>
            </a:r>
            <a:endParaRPr lang="en-US" dirty="0"/>
          </a:p>
        </p:txBody>
      </p:sp>
      <p:sp>
        <p:nvSpPr>
          <p:cNvPr id="5" name="Footer Placeholder 4"/>
          <p:cNvSpPr>
            <a:spLocks noGrp="1"/>
          </p:cNvSpPr>
          <p:nvPr>
            <p:ph type="ftr" sz="quarter" idx="4"/>
          </p:nvPr>
        </p:nvSpPr>
        <p:spPr/>
        <p:txBody>
          <a:bodyPr/>
          <a:lstStyle/>
          <a:p>
            <a:pPr>
              <a:defRPr/>
            </a:pPr>
            <a:endParaRPr lang="en-US"/>
          </a:p>
        </p:txBody>
      </p:sp>
    </p:spTree>
    <p:extLst>
      <p:ext uri="{BB962C8B-B14F-4D97-AF65-F5344CB8AC3E}">
        <p14:creationId xmlns:p14="http://schemas.microsoft.com/office/powerpoint/2010/main" val="9122159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p:txBody>
          <a:bodyPr/>
          <a:lstStyle/>
          <a:p>
            <a:pPr>
              <a:defRPr/>
            </a:pPr>
            <a:fld id="{ACBAE9D4-91A8-4AC3-83DE-E6C1E34A7B3F}" type="slidenum">
              <a:rPr lang="en-US" smtClean="0"/>
              <a:pPr>
                <a:defRPr/>
              </a:pPr>
              <a:t>13</a:t>
            </a:fld>
            <a:endParaRPr lang="en-US" dirty="0"/>
          </a:p>
        </p:txBody>
      </p:sp>
      <p:sp>
        <p:nvSpPr>
          <p:cNvPr id="104451"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defRPr/>
            </a:pPr>
            <a:r>
              <a:rPr lang="en-US" dirty="0"/>
              <a:t>Of</a:t>
            </a:r>
            <a:r>
              <a:rPr lang="en-US" baseline="0" dirty="0"/>
              <a:t> course, this statement is at the end of the Eligibility section of the contract, and applies not only to TANF, but all AEL-eligible participants. What’s that word in BOLD? </a:t>
            </a:r>
            <a:endParaRPr lang="en-US" dirty="0"/>
          </a:p>
        </p:txBody>
      </p:sp>
      <p:sp>
        <p:nvSpPr>
          <p:cNvPr id="5" name="Footer Placeholder 4"/>
          <p:cNvSpPr>
            <a:spLocks noGrp="1"/>
          </p:cNvSpPr>
          <p:nvPr>
            <p:ph type="ftr" sz="quarter" idx="4"/>
          </p:nvPr>
        </p:nvSpPr>
        <p:spPr/>
        <p:txBody>
          <a:bodyPr/>
          <a:lstStyle/>
          <a:p>
            <a:pPr>
              <a:defRPr/>
            </a:pPr>
            <a:endParaRPr lang="en-US"/>
          </a:p>
        </p:txBody>
      </p:sp>
    </p:spTree>
    <p:extLst>
      <p:ext uri="{BB962C8B-B14F-4D97-AF65-F5344CB8AC3E}">
        <p14:creationId xmlns:p14="http://schemas.microsoft.com/office/powerpoint/2010/main" val="25148597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p:txBody>
          <a:bodyPr/>
          <a:lstStyle/>
          <a:p>
            <a:pPr>
              <a:defRPr/>
            </a:pPr>
            <a:fld id="{ACBAE9D4-91A8-4AC3-83DE-E6C1E34A7B3F}" type="slidenum">
              <a:rPr lang="en-US" smtClean="0"/>
              <a:pPr>
                <a:defRPr/>
              </a:pPr>
              <a:t>14</a:t>
            </a:fld>
            <a:endParaRPr lang="en-US" dirty="0"/>
          </a:p>
        </p:txBody>
      </p:sp>
      <p:sp>
        <p:nvSpPr>
          <p:cNvPr id="104451"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defRPr/>
            </a:pPr>
            <a:r>
              <a:rPr lang="en-US" dirty="0"/>
              <a:t>Contract section 2:These are the authorities that define the parameters of your program,</a:t>
            </a:r>
            <a:r>
              <a:rPr lang="en-US" baseline="0" dirty="0"/>
              <a:t> AEFLA, WIOA Title II and the Texas Administrative Code (TAC) determine the laws, rules, regulations and policies your program must function within.</a:t>
            </a:r>
            <a:endParaRPr lang="en-US" dirty="0"/>
          </a:p>
        </p:txBody>
      </p:sp>
      <p:sp>
        <p:nvSpPr>
          <p:cNvPr id="5" name="Footer Placeholder 4"/>
          <p:cNvSpPr>
            <a:spLocks noGrp="1"/>
          </p:cNvSpPr>
          <p:nvPr>
            <p:ph type="ftr" sz="quarter" idx="4"/>
          </p:nvPr>
        </p:nvSpPr>
        <p:spPr/>
        <p:txBody>
          <a:bodyPr/>
          <a:lstStyle/>
          <a:p>
            <a:pPr>
              <a:defRPr/>
            </a:pPr>
            <a:endParaRPr lang="en-US"/>
          </a:p>
        </p:txBody>
      </p:sp>
    </p:spTree>
    <p:extLst>
      <p:ext uri="{BB962C8B-B14F-4D97-AF65-F5344CB8AC3E}">
        <p14:creationId xmlns:p14="http://schemas.microsoft.com/office/powerpoint/2010/main" val="6107295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p:txBody>
          <a:bodyPr/>
          <a:lstStyle/>
          <a:p>
            <a:pPr>
              <a:defRPr/>
            </a:pPr>
            <a:fld id="{ACBAE9D4-91A8-4AC3-83DE-E6C1E34A7B3F}" type="slidenum">
              <a:rPr lang="en-US" smtClean="0"/>
              <a:pPr>
                <a:defRPr/>
              </a:pPr>
              <a:t>15</a:t>
            </a:fld>
            <a:endParaRPr lang="en-US" dirty="0"/>
          </a:p>
        </p:txBody>
      </p:sp>
      <p:sp>
        <p:nvSpPr>
          <p:cNvPr id="104451"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defRPr/>
            </a:pPr>
            <a:r>
              <a:rPr lang="en-US" dirty="0"/>
              <a:t>Wait, doesn’t this say the same thing as the Contract Authorities???</a:t>
            </a:r>
            <a:r>
              <a:rPr lang="en-US" baseline="0" dirty="0"/>
              <a:t> Why yes, it does. Section 2 tells you the rules you must function by and Section 3 tells you what services and activities you can implement within these rules. </a:t>
            </a:r>
            <a:endParaRPr lang="en-US" dirty="0"/>
          </a:p>
        </p:txBody>
      </p:sp>
      <p:sp>
        <p:nvSpPr>
          <p:cNvPr id="5" name="Footer Placeholder 4"/>
          <p:cNvSpPr>
            <a:spLocks noGrp="1"/>
          </p:cNvSpPr>
          <p:nvPr>
            <p:ph type="ftr" sz="quarter" idx="4"/>
          </p:nvPr>
        </p:nvSpPr>
        <p:spPr/>
        <p:txBody>
          <a:bodyPr/>
          <a:lstStyle/>
          <a:p>
            <a:pPr>
              <a:defRPr/>
            </a:pPr>
            <a:endParaRPr lang="en-US"/>
          </a:p>
        </p:txBody>
      </p:sp>
    </p:spTree>
    <p:extLst>
      <p:ext uri="{BB962C8B-B14F-4D97-AF65-F5344CB8AC3E}">
        <p14:creationId xmlns:p14="http://schemas.microsoft.com/office/powerpoint/2010/main" val="16124429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p:txBody>
          <a:bodyPr/>
          <a:lstStyle/>
          <a:p>
            <a:pPr>
              <a:defRPr/>
            </a:pPr>
            <a:fld id="{ACBAE9D4-91A8-4AC3-83DE-E6C1E34A7B3F}" type="slidenum">
              <a:rPr lang="en-US" smtClean="0"/>
              <a:pPr>
                <a:defRPr/>
              </a:pPr>
              <a:t>16</a:t>
            </a:fld>
            <a:endParaRPr lang="en-US" dirty="0"/>
          </a:p>
        </p:txBody>
      </p:sp>
      <p:sp>
        <p:nvSpPr>
          <p:cNvPr id="104451"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defRPr/>
            </a:pPr>
            <a:r>
              <a:rPr lang="en-US" dirty="0"/>
              <a:t>This is a partial</a:t>
            </a:r>
            <a:r>
              <a:rPr lang="en-US" baseline="0" dirty="0"/>
              <a:t> screen shot of the TWC Rules that govern AEL; the TWC rules are incorporated into the TAC; most information regarding your grant and how it is funded and operated can be found here. Chapters 800, 802 and 805 speak directly to the administration of AEL programs and are generally referred to as the AEL rules.</a:t>
            </a:r>
            <a:endParaRPr lang="en-US" dirty="0"/>
          </a:p>
        </p:txBody>
      </p:sp>
      <p:sp>
        <p:nvSpPr>
          <p:cNvPr id="5" name="Footer Placeholder 4"/>
          <p:cNvSpPr>
            <a:spLocks noGrp="1"/>
          </p:cNvSpPr>
          <p:nvPr>
            <p:ph type="ftr" sz="quarter" idx="4"/>
          </p:nvPr>
        </p:nvSpPr>
        <p:spPr/>
        <p:txBody>
          <a:bodyPr/>
          <a:lstStyle/>
          <a:p>
            <a:pPr>
              <a:defRPr/>
            </a:pPr>
            <a:endParaRPr lang="en-US"/>
          </a:p>
        </p:txBody>
      </p:sp>
    </p:spTree>
    <p:extLst>
      <p:ext uri="{BB962C8B-B14F-4D97-AF65-F5344CB8AC3E}">
        <p14:creationId xmlns:p14="http://schemas.microsoft.com/office/powerpoint/2010/main" val="13363437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p:txBody>
          <a:bodyPr/>
          <a:lstStyle/>
          <a:p>
            <a:pPr>
              <a:defRPr/>
            </a:pPr>
            <a:fld id="{ACBAE9D4-91A8-4AC3-83DE-E6C1E34A7B3F}" type="slidenum">
              <a:rPr lang="en-US" smtClean="0"/>
              <a:pPr>
                <a:defRPr/>
              </a:pPr>
              <a:t>17</a:t>
            </a:fld>
            <a:endParaRPr lang="en-US" dirty="0"/>
          </a:p>
        </p:txBody>
      </p:sp>
      <p:sp>
        <p:nvSpPr>
          <p:cNvPr id="104451"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defRPr/>
            </a:pPr>
            <a:r>
              <a:rPr lang="en-US" dirty="0"/>
              <a:t>These are some</a:t>
            </a:r>
            <a:r>
              <a:rPr lang="en-US" baseline="0" dirty="0"/>
              <a:t> of the questions I get asked about fairly often, I would include these citations under “applicable authorities”…. I thought these might be very helpful for those of you who (a) assume you could not, (b) were too scared to ask, or (c) never thought about sending students to a conference. Note that the last line states you must first get approval.</a:t>
            </a:r>
            <a:endParaRPr lang="en-US" dirty="0"/>
          </a:p>
        </p:txBody>
      </p:sp>
      <p:sp>
        <p:nvSpPr>
          <p:cNvPr id="5" name="Footer Placeholder 4"/>
          <p:cNvSpPr>
            <a:spLocks noGrp="1"/>
          </p:cNvSpPr>
          <p:nvPr>
            <p:ph type="ftr" sz="quarter" idx="4"/>
          </p:nvPr>
        </p:nvSpPr>
        <p:spPr/>
        <p:txBody>
          <a:bodyPr/>
          <a:lstStyle/>
          <a:p>
            <a:pPr>
              <a:defRPr/>
            </a:pPr>
            <a:endParaRPr lang="en-US"/>
          </a:p>
        </p:txBody>
      </p:sp>
    </p:spTree>
    <p:extLst>
      <p:ext uri="{BB962C8B-B14F-4D97-AF65-F5344CB8AC3E}">
        <p14:creationId xmlns:p14="http://schemas.microsoft.com/office/powerpoint/2010/main" val="26789415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p:txBody>
          <a:bodyPr/>
          <a:lstStyle/>
          <a:p>
            <a:pPr>
              <a:defRPr/>
            </a:pPr>
            <a:fld id="{ACBAE9D4-91A8-4AC3-83DE-E6C1E34A7B3F}" type="slidenum">
              <a:rPr lang="en-US" smtClean="0"/>
              <a:pPr>
                <a:defRPr/>
              </a:pPr>
              <a:t>18</a:t>
            </a:fld>
            <a:endParaRPr lang="en-US" dirty="0"/>
          </a:p>
        </p:txBody>
      </p:sp>
      <p:sp>
        <p:nvSpPr>
          <p:cNvPr id="104451"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defRPr/>
            </a:pPr>
            <a:endParaRPr lang="en-US" dirty="0"/>
          </a:p>
        </p:txBody>
      </p:sp>
      <p:sp>
        <p:nvSpPr>
          <p:cNvPr id="5" name="Footer Placeholder 4"/>
          <p:cNvSpPr>
            <a:spLocks noGrp="1"/>
          </p:cNvSpPr>
          <p:nvPr>
            <p:ph type="ftr" sz="quarter" idx="4"/>
          </p:nvPr>
        </p:nvSpPr>
        <p:spPr/>
        <p:txBody>
          <a:bodyPr/>
          <a:lstStyle/>
          <a:p>
            <a:pPr>
              <a:defRPr/>
            </a:pPr>
            <a:endParaRPr lang="en-US"/>
          </a:p>
        </p:txBody>
      </p:sp>
    </p:spTree>
    <p:extLst>
      <p:ext uri="{BB962C8B-B14F-4D97-AF65-F5344CB8AC3E}">
        <p14:creationId xmlns:p14="http://schemas.microsoft.com/office/powerpoint/2010/main" val="31617154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p:txBody>
          <a:bodyPr/>
          <a:lstStyle/>
          <a:p>
            <a:pPr>
              <a:defRPr/>
            </a:pPr>
            <a:fld id="{ACBAE9D4-91A8-4AC3-83DE-E6C1E34A7B3F}" type="slidenum">
              <a:rPr lang="en-US" smtClean="0"/>
              <a:pPr>
                <a:defRPr/>
              </a:pPr>
              <a:t>19</a:t>
            </a:fld>
            <a:endParaRPr lang="en-US" dirty="0"/>
          </a:p>
        </p:txBody>
      </p:sp>
      <p:sp>
        <p:nvSpPr>
          <p:cNvPr id="104451"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defRPr/>
            </a:pPr>
            <a:r>
              <a:rPr lang="en-US" dirty="0"/>
              <a:t>You can use your AEL funds to advertise your program and can cost</a:t>
            </a:r>
            <a:r>
              <a:rPr lang="en-US" baseline="0" dirty="0"/>
              <a:t> allocate among your funding streams if you are advertising on behalf of all your programs.</a:t>
            </a:r>
            <a:endParaRPr lang="en-US" dirty="0"/>
          </a:p>
        </p:txBody>
      </p:sp>
      <p:sp>
        <p:nvSpPr>
          <p:cNvPr id="5" name="Footer Placeholder 4"/>
          <p:cNvSpPr>
            <a:spLocks noGrp="1"/>
          </p:cNvSpPr>
          <p:nvPr>
            <p:ph type="ftr" sz="quarter" idx="4"/>
          </p:nvPr>
        </p:nvSpPr>
        <p:spPr/>
        <p:txBody>
          <a:bodyPr/>
          <a:lstStyle/>
          <a:p>
            <a:pPr>
              <a:defRPr/>
            </a:pPr>
            <a:endParaRPr lang="en-US"/>
          </a:p>
        </p:txBody>
      </p:sp>
    </p:spTree>
    <p:extLst>
      <p:ext uri="{BB962C8B-B14F-4D97-AF65-F5344CB8AC3E}">
        <p14:creationId xmlns:p14="http://schemas.microsoft.com/office/powerpoint/2010/main" val="20228972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p:txBody>
          <a:bodyPr/>
          <a:lstStyle/>
          <a:p>
            <a:pPr>
              <a:defRPr/>
            </a:pPr>
            <a:fld id="{BC3ABA4D-19DC-441A-A1D4-70CE1C93676C}" type="slidenum">
              <a:rPr lang="en-US" smtClean="0"/>
              <a:pPr>
                <a:defRPr/>
              </a:pPr>
              <a:t>2</a:t>
            </a:fld>
            <a:endParaRPr lang="en-US" dirty="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The program funding can be found across the top line of your B-1; this one is for the Core 34, however, many of the Special</a:t>
            </a:r>
            <a:r>
              <a:rPr lang="en-US" altLang="en-US" baseline="0" dirty="0"/>
              <a:t> Initiative contracts may have only one or two funding sources, as well as admin or no admin, depending on the project.</a:t>
            </a:r>
            <a:endParaRPr lang="en-US" altLang="en-US" dirty="0"/>
          </a:p>
        </p:txBody>
      </p:sp>
      <p:sp>
        <p:nvSpPr>
          <p:cNvPr id="5" name="Footer Placeholder 4"/>
          <p:cNvSpPr>
            <a:spLocks noGrp="1"/>
          </p:cNvSpPr>
          <p:nvPr>
            <p:ph type="ftr" sz="quarter" idx="4"/>
          </p:nvPr>
        </p:nvSpPr>
        <p:spPr/>
        <p:txBody>
          <a:bodyPr/>
          <a:lstStyle/>
          <a:p>
            <a:pPr>
              <a:defRPr/>
            </a:pPr>
            <a:endParaRPr lang="en-US"/>
          </a:p>
        </p:txBody>
      </p:sp>
    </p:spTree>
    <p:extLst>
      <p:ext uri="{BB962C8B-B14F-4D97-AF65-F5344CB8AC3E}">
        <p14:creationId xmlns:p14="http://schemas.microsoft.com/office/powerpoint/2010/main" val="365067695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p:txBody>
          <a:bodyPr/>
          <a:lstStyle/>
          <a:p>
            <a:pPr>
              <a:defRPr/>
            </a:pPr>
            <a:fld id="{ACBAE9D4-91A8-4AC3-83DE-E6C1E34A7B3F}" type="slidenum">
              <a:rPr lang="en-US" smtClean="0"/>
              <a:pPr>
                <a:defRPr/>
              </a:pPr>
              <a:t>20</a:t>
            </a:fld>
            <a:endParaRPr lang="en-US" dirty="0"/>
          </a:p>
        </p:txBody>
      </p:sp>
      <p:sp>
        <p:nvSpPr>
          <p:cNvPr id="104451"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defRPr/>
            </a:pPr>
            <a:endParaRPr lang="en-US" dirty="0"/>
          </a:p>
        </p:txBody>
      </p:sp>
      <p:sp>
        <p:nvSpPr>
          <p:cNvPr id="5" name="Footer Placeholder 4"/>
          <p:cNvSpPr>
            <a:spLocks noGrp="1"/>
          </p:cNvSpPr>
          <p:nvPr>
            <p:ph type="ftr" sz="quarter" idx="4"/>
          </p:nvPr>
        </p:nvSpPr>
        <p:spPr/>
        <p:txBody>
          <a:bodyPr/>
          <a:lstStyle/>
          <a:p>
            <a:pPr>
              <a:defRPr/>
            </a:pPr>
            <a:endParaRPr lang="en-US"/>
          </a:p>
        </p:txBody>
      </p:sp>
    </p:spTree>
    <p:extLst>
      <p:ext uri="{BB962C8B-B14F-4D97-AF65-F5344CB8AC3E}">
        <p14:creationId xmlns:p14="http://schemas.microsoft.com/office/powerpoint/2010/main" val="18073477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p:txBody>
          <a:bodyPr/>
          <a:lstStyle/>
          <a:p>
            <a:pPr>
              <a:defRPr/>
            </a:pPr>
            <a:fld id="{ACBAE9D4-91A8-4AC3-83DE-E6C1E34A7B3F}" type="slidenum">
              <a:rPr lang="en-US" smtClean="0"/>
              <a:pPr>
                <a:defRPr/>
              </a:pPr>
              <a:t>3</a:t>
            </a:fld>
            <a:endParaRPr lang="en-US" dirty="0"/>
          </a:p>
        </p:txBody>
      </p:sp>
      <p:sp>
        <p:nvSpPr>
          <p:cNvPr id="104451"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defRPr/>
            </a:pPr>
            <a:r>
              <a:rPr lang="en-US" dirty="0"/>
              <a:t>It’s a great, unknowable mystery about why these terms are not consistent, not even google knows! While PD on the B-1</a:t>
            </a:r>
            <a:r>
              <a:rPr lang="en-US" baseline="0" dirty="0"/>
              <a:t> and in CDER are the same, PD is State Leadership funding and several of our contracts are funded with State Leadership funds that is not necessarily for Professional Development. So, while PD is always SL, SL is not always PD.</a:t>
            </a:r>
            <a:endParaRPr lang="en-US" dirty="0"/>
          </a:p>
        </p:txBody>
      </p:sp>
      <p:sp>
        <p:nvSpPr>
          <p:cNvPr id="5" name="Footer Placeholder 4"/>
          <p:cNvSpPr>
            <a:spLocks noGrp="1"/>
          </p:cNvSpPr>
          <p:nvPr>
            <p:ph type="ftr" sz="quarter" idx="4"/>
          </p:nvPr>
        </p:nvSpPr>
        <p:spPr/>
        <p:txBody>
          <a:bodyPr/>
          <a:lstStyle/>
          <a:p>
            <a:pPr>
              <a:defRPr/>
            </a:pPr>
            <a:endParaRPr lang="en-US"/>
          </a:p>
        </p:txBody>
      </p:sp>
    </p:spTree>
    <p:extLst>
      <p:ext uri="{BB962C8B-B14F-4D97-AF65-F5344CB8AC3E}">
        <p14:creationId xmlns:p14="http://schemas.microsoft.com/office/powerpoint/2010/main" val="13339145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p:txBody>
          <a:bodyPr/>
          <a:lstStyle/>
          <a:p>
            <a:pPr>
              <a:defRPr/>
            </a:pPr>
            <a:fld id="{ACBAE9D4-91A8-4AC3-83DE-E6C1E34A7B3F}" type="slidenum">
              <a:rPr lang="en-US" smtClean="0"/>
              <a:pPr>
                <a:defRPr/>
              </a:pPr>
              <a:t>4</a:t>
            </a:fld>
            <a:endParaRPr lang="en-US" dirty="0"/>
          </a:p>
        </p:txBody>
      </p:sp>
      <p:sp>
        <p:nvSpPr>
          <p:cNvPr id="104451"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defRPr/>
            </a:pPr>
            <a:endParaRPr lang="en-US" dirty="0"/>
          </a:p>
        </p:txBody>
      </p:sp>
      <p:sp>
        <p:nvSpPr>
          <p:cNvPr id="5" name="Footer Placeholder 4"/>
          <p:cNvSpPr>
            <a:spLocks noGrp="1"/>
          </p:cNvSpPr>
          <p:nvPr>
            <p:ph type="ftr" sz="quarter" idx="4"/>
          </p:nvPr>
        </p:nvSpPr>
        <p:spPr/>
        <p:txBody>
          <a:bodyPr/>
          <a:lstStyle/>
          <a:p>
            <a:pPr>
              <a:defRPr/>
            </a:pPr>
            <a:endParaRPr lang="en-US"/>
          </a:p>
        </p:txBody>
      </p:sp>
    </p:spTree>
    <p:extLst>
      <p:ext uri="{BB962C8B-B14F-4D97-AF65-F5344CB8AC3E}">
        <p14:creationId xmlns:p14="http://schemas.microsoft.com/office/powerpoint/2010/main" val="15591303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p:txBody>
          <a:bodyPr/>
          <a:lstStyle/>
          <a:p>
            <a:pPr>
              <a:defRPr/>
            </a:pPr>
            <a:fld id="{ACBAE9D4-91A8-4AC3-83DE-E6C1E34A7B3F}" type="slidenum">
              <a:rPr lang="en-US" smtClean="0"/>
              <a:pPr>
                <a:defRPr/>
              </a:pPr>
              <a:t>5</a:t>
            </a:fld>
            <a:endParaRPr lang="en-US" dirty="0"/>
          </a:p>
        </p:txBody>
      </p:sp>
      <p:sp>
        <p:nvSpPr>
          <p:cNvPr id="104451"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defRPr/>
            </a:pPr>
            <a:r>
              <a:rPr lang="en-US" dirty="0"/>
              <a:t>Lori: introduce Chris and Veronica</a:t>
            </a:r>
          </a:p>
        </p:txBody>
      </p:sp>
      <p:sp>
        <p:nvSpPr>
          <p:cNvPr id="5" name="Footer Placeholder 4"/>
          <p:cNvSpPr>
            <a:spLocks noGrp="1"/>
          </p:cNvSpPr>
          <p:nvPr>
            <p:ph type="ftr" sz="quarter" idx="4"/>
          </p:nvPr>
        </p:nvSpPr>
        <p:spPr/>
        <p:txBody>
          <a:bodyPr/>
          <a:lstStyle/>
          <a:p>
            <a:pPr>
              <a:defRPr/>
            </a:pPr>
            <a:endParaRPr lang="en-US"/>
          </a:p>
        </p:txBody>
      </p:sp>
    </p:spTree>
    <p:extLst>
      <p:ext uri="{BB962C8B-B14F-4D97-AF65-F5344CB8AC3E}">
        <p14:creationId xmlns:p14="http://schemas.microsoft.com/office/powerpoint/2010/main" val="23085302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p:txBody>
          <a:bodyPr/>
          <a:lstStyle/>
          <a:p>
            <a:pPr>
              <a:defRPr/>
            </a:pPr>
            <a:fld id="{ACBAE9D4-91A8-4AC3-83DE-E6C1E34A7B3F}" type="slidenum">
              <a:rPr lang="en-US" smtClean="0"/>
              <a:pPr>
                <a:defRPr/>
              </a:pPr>
              <a:t>6</a:t>
            </a:fld>
            <a:endParaRPr lang="en-US" dirty="0"/>
          </a:p>
        </p:txBody>
      </p:sp>
      <p:sp>
        <p:nvSpPr>
          <p:cNvPr id="104451"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defRPr/>
            </a:pPr>
            <a:endParaRPr lang="en-US" dirty="0"/>
          </a:p>
        </p:txBody>
      </p:sp>
      <p:sp>
        <p:nvSpPr>
          <p:cNvPr id="5" name="Footer Placeholder 4"/>
          <p:cNvSpPr>
            <a:spLocks noGrp="1"/>
          </p:cNvSpPr>
          <p:nvPr>
            <p:ph type="ftr" sz="quarter" idx="4"/>
          </p:nvPr>
        </p:nvSpPr>
        <p:spPr/>
        <p:txBody>
          <a:bodyPr/>
          <a:lstStyle/>
          <a:p>
            <a:pPr>
              <a:defRPr/>
            </a:pPr>
            <a:endParaRPr lang="en-US"/>
          </a:p>
        </p:txBody>
      </p:sp>
    </p:spTree>
    <p:extLst>
      <p:ext uri="{BB962C8B-B14F-4D97-AF65-F5344CB8AC3E}">
        <p14:creationId xmlns:p14="http://schemas.microsoft.com/office/powerpoint/2010/main" val="23361222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p:txBody>
          <a:bodyPr/>
          <a:lstStyle/>
          <a:p>
            <a:pPr>
              <a:defRPr/>
            </a:pPr>
            <a:fld id="{ACBAE9D4-91A8-4AC3-83DE-E6C1E34A7B3F}" type="slidenum">
              <a:rPr lang="en-US" smtClean="0"/>
              <a:pPr>
                <a:defRPr/>
              </a:pPr>
              <a:t>7</a:t>
            </a:fld>
            <a:endParaRPr lang="en-US" dirty="0"/>
          </a:p>
        </p:txBody>
      </p:sp>
      <p:sp>
        <p:nvSpPr>
          <p:cNvPr id="104451"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defRPr/>
            </a:pPr>
            <a:endParaRPr lang="en-US" dirty="0"/>
          </a:p>
        </p:txBody>
      </p:sp>
      <p:sp>
        <p:nvSpPr>
          <p:cNvPr id="5" name="Footer Placeholder 4"/>
          <p:cNvSpPr>
            <a:spLocks noGrp="1"/>
          </p:cNvSpPr>
          <p:nvPr>
            <p:ph type="ftr" sz="quarter" idx="4"/>
          </p:nvPr>
        </p:nvSpPr>
        <p:spPr/>
        <p:txBody>
          <a:bodyPr/>
          <a:lstStyle/>
          <a:p>
            <a:pPr>
              <a:defRPr/>
            </a:pPr>
            <a:endParaRPr lang="en-US"/>
          </a:p>
        </p:txBody>
      </p:sp>
    </p:spTree>
    <p:extLst>
      <p:ext uri="{BB962C8B-B14F-4D97-AF65-F5344CB8AC3E}">
        <p14:creationId xmlns:p14="http://schemas.microsoft.com/office/powerpoint/2010/main" val="5525795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p:txBody>
          <a:bodyPr/>
          <a:lstStyle/>
          <a:p>
            <a:pPr>
              <a:defRPr/>
            </a:pPr>
            <a:fld id="{ACBAE9D4-91A8-4AC3-83DE-E6C1E34A7B3F}" type="slidenum">
              <a:rPr lang="en-US" smtClean="0"/>
              <a:pPr>
                <a:defRPr/>
              </a:pPr>
              <a:t>8</a:t>
            </a:fld>
            <a:endParaRPr lang="en-US" dirty="0"/>
          </a:p>
        </p:txBody>
      </p:sp>
      <p:sp>
        <p:nvSpPr>
          <p:cNvPr id="104451"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defRPr/>
            </a:pPr>
            <a:endParaRPr lang="en-US" dirty="0"/>
          </a:p>
        </p:txBody>
      </p:sp>
      <p:sp>
        <p:nvSpPr>
          <p:cNvPr id="5" name="Footer Placeholder 4"/>
          <p:cNvSpPr>
            <a:spLocks noGrp="1"/>
          </p:cNvSpPr>
          <p:nvPr>
            <p:ph type="ftr" sz="quarter" idx="4"/>
          </p:nvPr>
        </p:nvSpPr>
        <p:spPr/>
        <p:txBody>
          <a:bodyPr/>
          <a:lstStyle/>
          <a:p>
            <a:pPr>
              <a:defRPr/>
            </a:pPr>
            <a:endParaRPr lang="en-US"/>
          </a:p>
        </p:txBody>
      </p:sp>
    </p:spTree>
    <p:extLst>
      <p:ext uri="{BB962C8B-B14F-4D97-AF65-F5344CB8AC3E}">
        <p14:creationId xmlns:p14="http://schemas.microsoft.com/office/powerpoint/2010/main" val="13194580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p:txBody>
          <a:bodyPr/>
          <a:lstStyle/>
          <a:p>
            <a:pPr>
              <a:defRPr/>
            </a:pPr>
            <a:fld id="{ACBAE9D4-91A8-4AC3-83DE-E6C1E34A7B3F}" type="slidenum">
              <a:rPr lang="en-US" smtClean="0"/>
              <a:pPr>
                <a:defRPr/>
              </a:pPr>
              <a:t>9</a:t>
            </a:fld>
            <a:endParaRPr lang="en-US" dirty="0"/>
          </a:p>
        </p:txBody>
      </p:sp>
      <p:sp>
        <p:nvSpPr>
          <p:cNvPr id="104451"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defRPr/>
            </a:pPr>
            <a:r>
              <a:rPr lang="en-US" dirty="0"/>
              <a:t>These are the AEL rules that define</a:t>
            </a:r>
            <a:r>
              <a:rPr lang="en-US" baseline="0" dirty="0"/>
              <a:t> the whom you may serve with Federal and State AEFLA funds. </a:t>
            </a:r>
            <a:endParaRPr lang="en-US" dirty="0"/>
          </a:p>
        </p:txBody>
      </p:sp>
      <p:sp>
        <p:nvSpPr>
          <p:cNvPr id="5" name="Footer Placeholder 4"/>
          <p:cNvSpPr>
            <a:spLocks noGrp="1"/>
          </p:cNvSpPr>
          <p:nvPr>
            <p:ph type="ftr" sz="quarter" idx="4"/>
          </p:nvPr>
        </p:nvSpPr>
        <p:spPr/>
        <p:txBody>
          <a:bodyPr/>
          <a:lstStyle/>
          <a:p>
            <a:pPr>
              <a:defRPr/>
            </a:pPr>
            <a:endParaRPr lang="en-US"/>
          </a:p>
        </p:txBody>
      </p:sp>
    </p:spTree>
    <p:extLst>
      <p:ext uri="{BB962C8B-B14F-4D97-AF65-F5344CB8AC3E}">
        <p14:creationId xmlns:p14="http://schemas.microsoft.com/office/powerpoint/2010/main" val="19513056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B64E3C0-DD68-4C58-83EF-D563433A80FE}" type="datetimeFigureOut">
              <a:rPr lang="en-US" smtClean="0"/>
              <a:t>4/19/2018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C79E2-B56C-49FA-8D22-7687EF5B32BD}" type="slidenum">
              <a:rPr lang="en-US" smtClean="0"/>
              <a:t>‹#›</a:t>
            </a:fld>
            <a:endParaRPr lang="en-US"/>
          </a:p>
        </p:txBody>
      </p:sp>
    </p:spTree>
    <p:extLst>
      <p:ext uri="{BB962C8B-B14F-4D97-AF65-F5344CB8AC3E}">
        <p14:creationId xmlns:p14="http://schemas.microsoft.com/office/powerpoint/2010/main" val="2174445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B64E3C0-DD68-4C58-83EF-D563433A80FE}" type="datetimeFigureOut">
              <a:rPr lang="en-US" smtClean="0"/>
              <a:t>4/19/2018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C79E2-B56C-49FA-8D22-7687EF5B32BD}" type="slidenum">
              <a:rPr lang="en-US" smtClean="0"/>
              <a:t>‹#›</a:t>
            </a:fld>
            <a:endParaRPr lang="en-US"/>
          </a:p>
        </p:txBody>
      </p:sp>
    </p:spTree>
    <p:extLst>
      <p:ext uri="{BB962C8B-B14F-4D97-AF65-F5344CB8AC3E}">
        <p14:creationId xmlns:p14="http://schemas.microsoft.com/office/powerpoint/2010/main" val="2955237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B64E3C0-DD68-4C58-83EF-D563433A80FE}" type="datetimeFigureOut">
              <a:rPr lang="en-US" smtClean="0"/>
              <a:t>4/19/2018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C79E2-B56C-49FA-8D22-7687EF5B32BD}" type="slidenum">
              <a:rPr lang="en-US" smtClean="0"/>
              <a:t>‹#›</a:t>
            </a:fld>
            <a:endParaRPr lang="en-US"/>
          </a:p>
        </p:txBody>
      </p:sp>
    </p:spTree>
    <p:extLst>
      <p:ext uri="{BB962C8B-B14F-4D97-AF65-F5344CB8AC3E}">
        <p14:creationId xmlns:p14="http://schemas.microsoft.com/office/powerpoint/2010/main" val="32122917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B64E3C0-DD68-4C58-83EF-D563433A80FE}" type="datetimeFigureOut">
              <a:rPr lang="en-US" smtClean="0"/>
              <a:t>4/19/2018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C79E2-B56C-49FA-8D22-7687EF5B32BD}" type="slidenum">
              <a:rPr lang="en-US" smtClean="0"/>
              <a:t>‹#›</a:t>
            </a:fld>
            <a:endParaRPr lang="en-US"/>
          </a:p>
        </p:txBody>
      </p:sp>
    </p:spTree>
    <p:extLst>
      <p:ext uri="{BB962C8B-B14F-4D97-AF65-F5344CB8AC3E}">
        <p14:creationId xmlns:p14="http://schemas.microsoft.com/office/powerpoint/2010/main" val="14598193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B64E3C0-DD68-4C58-83EF-D563433A80FE}" type="datetimeFigureOut">
              <a:rPr lang="en-US" smtClean="0"/>
              <a:t>4/19/2018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C79E2-B56C-49FA-8D22-7687EF5B32BD}" type="slidenum">
              <a:rPr lang="en-US" smtClean="0"/>
              <a:t>‹#›</a:t>
            </a:fld>
            <a:endParaRPr lang="en-US"/>
          </a:p>
        </p:txBody>
      </p:sp>
    </p:spTree>
    <p:extLst>
      <p:ext uri="{BB962C8B-B14F-4D97-AF65-F5344CB8AC3E}">
        <p14:creationId xmlns:p14="http://schemas.microsoft.com/office/powerpoint/2010/main" val="76206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B64E3C0-DD68-4C58-83EF-D563433A80FE}" type="datetimeFigureOut">
              <a:rPr lang="en-US" smtClean="0"/>
              <a:t>4/19/2018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DC79E2-B56C-49FA-8D22-7687EF5B32BD}" type="slidenum">
              <a:rPr lang="en-US" smtClean="0"/>
              <a:t>‹#›</a:t>
            </a:fld>
            <a:endParaRPr lang="en-US"/>
          </a:p>
        </p:txBody>
      </p:sp>
    </p:spTree>
    <p:extLst>
      <p:ext uri="{BB962C8B-B14F-4D97-AF65-F5344CB8AC3E}">
        <p14:creationId xmlns:p14="http://schemas.microsoft.com/office/powerpoint/2010/main" val="11579499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B64E3C0-DD68-4C58-83EF-D563433A80FE}" type="datetimeFigureOut">
              <a:rPr lang="en-US" smtClean="0"/>
              <a:t>4/19/2018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DC79E2-B56C-49FA-8D22-7687EF5B32BD}" type="slidenum">
              <a:rPr lang="en-US" smtClean="0"/>
              <a:t>‹#›</a:t>
            </a:fld>
            <a:endParaRPr lang="en-US"/>
          </a:p>
        </p:txBody>
      </p:sp>
    </p:spTree>
    <p:extLst>
      <p:ext uri="{BB962C8B-B14F-4D97-AF65-F5344CB8AC3E}">
        <p14:creationId xmlns:p14="http://schemas.microsoft.com/office/powerpoint/2010/main" val="2517467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B64E3C0-DD68-4C58-83EF-D563433A80FE}" type="datetimeFigureOut">
              <a:rPr lang="en-US" smtClean="0"/>
              <a:t>4/19/2018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DC79E2-B56C-49FA-8D22-7687EF5B32BD}" type="slidenum">
              <a:rPr lang="en-US" smtClean="0"/>
              <a:t>‹#›</a:t>
            </a:fld>
            <a:endParaRPr lang="en-US"/>
          </a:p>
        </p:txBody>
      </p:sp>
    </p:spTree>
    <p:extLst>
      <p:ext uri="{BB962C8B-B14F-4D97-AF65-F5344CB8AC3E}">
        <p14:creationId xmlns:p14="http://schemas.microsoft.com/office/powerpoint/2010/main" val="30978050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64E3C0-DD68-4C58-83EF-D563433A80FE}" type="datetimeFigureOut">
              <a:rPr lang="en-US" smtClean="0"/>
              <a:t>4/19/2018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DC79E2-B56C-49FA-8D22-7687EF5B32BD}" type="slidenum">
              <a:rPr lang="en-US" smtClean="0"/>
              <a:t>‹#›</a:t>
            </a:fld>
            <a:endParaRPr lang="en-US"/>
          </a:p>
        </p:txBody>
      </p:sp>
    </p:spTree>
    <p:extLst>
      <p:ext uri="{BB962C8B-B14F-4D97-AF65-F5344CB8AC3E}">
        <p14:creationId xmlns:p14="http://schemas.microsoft.com/office/powerpoint/2010/main" val="39127644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B64E3C0-DD68-4C58-83EF-D563433A80FE}" type="datetimeFigureOut">
              <a:rPr lang="en-US" smtClean="0"/>
              <a:t>4/19/2018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DC79E2-B56C-49FA-8D22-7687EF5B32BD}" type="slidenum">
              <a:rPr lang="en-US" smtClean="0"/>
              <a:t>‹#›</a:t>
            </a:fld>
            <a:endParaRPr lang="en-US"/>
          </a:p>
        </p:txBody>
      </p:sp>
    </p:spTree>
    <p:extLst>
      <p:ext uri="{BB962C8B-B14F-4D97-AF65-F5344CB8AC3E}">
        <p14:creationId xmlns:p14="http://schemas.microsoft.com/office/powerpoint/2010/main" val="22533823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B64E3C0-DD68-4C58-83EF-D563433A80FE}" type="datetimeFigureOut">
              <a:rPr lang="en-US" smtClean="0"/>
              <a:t>4/19/2018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DC79E2-B56C-49FA-8D22-7687EF5B32BD}" type="slidenum">
              <a:rPr lang="en-US" smtClean="0"/>
              <a:t>‹#›</a:t>
            </a:fld>
            <a:endParaRPr lang="en-US"/>
          </a:p>
        </p:txBody>
      </p:sp>
    </p:spTree>
    <p:extLst>
      <p:ext uri="{BB962C8B-B14F-4D97-AF65-F5344CB8AC3E}">
        <p14:creationId xmlns:p14="http://schemas.microsoft.com/office/powerpoint/2010/main" val="1030059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64E3C0-DD68-4C58-83EF-D563433A80FE}" type="datetimeFigureOut">
              <a:rPr lang="en-US" smtClean="0"/>
              <a:t>4/19/2018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DC79E2-B56C-49FA-8D22-7687EF5B32BD}" type="slidenum">
              <a:rPr lang="en-US" smtClean="0"/>
              <a:t>‹#›</a:t>
            </a:fld>
            <a:endParaRPr lang="en-US"/>
          </a:p>
        </p:txBody>
      </p:sp>
    </p:spTree>
    <p:extLst>
      <p:ext uri="{BB962C8B-B14F-4D97-AF65-F5344CB8AC3E}">
        <p14:creationId xmlns:p14="http://schemas.microsoft.com/office/powerpoint/2010/main" val="35257443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twc.state.tx.us/files/partners/ael-04-16-change-1-twc.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twc.state.tx.us/files/partners/ael-01-15-change-1-twc.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www.twc.state.tx.us/files/partners/rules-chapter-804-jet-twc.pdf" TargetMode="External"/><Relationship Id="rId3" Type="http://schemas.openxmlformats.org/officeDocument/2006/relationships/image" Target="../media/image2.gif"/><Relationship Id="rId7" Type="http://schemas.openxmlformats.org/officeDocument/2006/relationships/hyperlink" Target="http://www.twc.state.tx.us/files/twc/rules-chapter-803-skills-development-fund-twc.pdf"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www.twc.state.tx.us/files/twc/rules-chapter-802-integrity-texas-workforce-system-twc.pdf" TargetMode="External"/><Relationship Id="rId5" Type="http://schemas.openxmlformats.org/officeDocument/2006/relationships/hyperlink" Target="http://www.twc.state.tx.us/files/twc/rules-chapter-801-local-workforce-development-boards-twc.pdf" TargetMode="External"/><Relationship Id="rId4" Type="http://schemas.openxmlformats.org/officeDocument/2006/relationships/hyperlink" Target="http://www.twc.state.tx.us/files/twc/rules-chapter-800-general-administration-twc.pdf" TargetMode="External"/><Relationship Id="rId9" Type="http://schemas.openxmlformats.org/officeDocument/2006/relationships/hyperlink" Target="http://www.twc.state.tx.us/files/twc/rules-chapter-805-adult-education-literacy-twc.pdf"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www.twc.state.tx.us/financial-manual-grants-contracts-chapter-8-cost-principles"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Chris.lefeve@twc.state.tx.us"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mailto:Veronica.moore@twc.state.tx.us"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title="Box"/>
          <p:cNvSpPr/>
          <p:nvPr/>
        </p:nvSpPr>
        <p:spPr>
          <a:xfrm>
            <a:off x="609600" y="533400"/>
            <a:ext cx="8001000" cy="5715000"/>
          </a:xfrm>
          <a:prstGeom prst="rect">
            <a:avLst/>
          </a:prstGeom>
          <a:no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051" name="Rectangle 2"/>
          <p:cNvSpPr>
            <a:spLocks noGrp="1" noChangeArrowheads="1"/>
          </p:cNvSpPr>
          <p:nvPr>
            <p:ph type="ctrTitle"/>
          </p:nvPr>
        </p:nvSpPr>
        <p:spPr>
          <a:xfrm>
            <a:off x="685800" y="914400"/>
            <a:ext cx="7772400" cy="3200400"/>
          </a:xfrm>
        </p:spPr>
        <p:txBody>
          <a:bodyPr>
            <a:normAutofit/>
          </a:bodyPr>
          <a:lstStyle/>
          <a:p>
            <a:pPr eaLnBrk="1" hangingPunct="1"/>
            <a:r>
              <a:rPr lang="en-US" altLang="en-US" sz="4800" dirty="0">
                <a:cs typeface="Aharoni" pitchFamily="2" charset="-79"/>
              </a:rPr>
              <a:t>AEL Funding Sources and Authorities</a:t>
            </a:r>
          </a:p>
        </p:txBody>
      </p:sp>
      <p:cxnSp>
        <p:nvCxnSpPr>
          <p:cNvPr id="8" name="Straight Connector 7" title="Line"/>
          <p:cNvCxnSpPr/>
          <p:nvPr/>
        </p:nvCxnSpPr>
        <p:spPr>
          <a:xfrm>
            <a:off x="609600" y="5486400"/>
            <a:ext cx="8001000" cy="0"/>
          </a:xfrm>
          <a:prstGeom prst="line">
            <a:avLst/>
          </a:prstGeom>
          <a:ln w="1270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title="Line"/>
          <p:cNvCxnSpPr/>
          <p:nvPr/>
        </p:nvCxnSpPr>
        <p:spPr>
          <a:xfrm>
            <a:off x="609600" y="5638800"/>
            <a:ext cx="8001000" cy="0"/>
          </a:xfrm>
          <a:prstGeom prst="line">
            <a:avLst/>
          </a:prstGeom>
          <a:ln>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2056" name="Subtitle 2"/>
          <p:cNvSpPr>
            <a:spLocks noGrp="1"/>
          </p:cNvSpPr>
          <p:nvPr>
            <p:ph type="subTitle" idx="1"/>
          </p:nvPr>
        </p:nvSpPr>
        <p:spPr>
          <a:xfrm>
            <a:off x="609600" y="5715000"/>
            <a:ext cx="8001000" cy="533400"/>
          </a:xfrm>
        </p:spPr>
        <p:txBody>
          <a:bodyPr/>
          <a:lstStyle/>
          <a:p>
            <a:pPr eaLnBrk="1" hangingPunct="1"/>
            <a:r>
              <a:rPr lang="en-US" altLang="en-US" sz="2000" dirty="0">
                <a:solidFill>
                  <a:schemeClr val="tx1"/>
                </a:solidFill>
              </a:rPr>
              <a:t>AEL WIOA Summer Institute: June 20 - 23, 2017	</a:t>
            </a:r>
          </a:p>
        </p:txBody>
      </p:sp>
      <p:sp>
        <p:nvSpPr>
          <p:cNvPr id="2057" name="Subtitle 2"/>
          <p:cNvSpPr txBox="1">
            <a:spLocks/>
          </p:cNvSpPr>
          <p:nvPr/>
        </p:nvSpPr>
        <p:spPr bwMode="auto">
          <a:xfrm>
            <a:off x="609600" y="3390900"/>
            <a:ext cx="8001000" cy="118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buFont typeface="Arial" charset="0"/>
              <a:buNone/>
            </a:pPr>
            <a:r>
              <a:rPr lang="en-US" altLang="en-US" sz="2000" dirty="0">
                <a:latin typeface="Aharoni" pitchFamily="2" charset="-79"/>
                <a:cs typeface="Aharoni" pitchFamily="2" charset="-79"/>
              </a:rPr>
              <a:t>Lori Slayton, Adult Education and Literacy</a:t>
            </a:r>
          </a:p>
        </p:txBody>
      </p:sp>
    </p:spTree>
    <p:extLst>
      <p:ext uri="{BB962C8B-B14F-4D97-AF65-F5344CB8AC3E}">
        <p14:creationId xmlns:p14="http://schemas.microsoft.com/office/powerpoint/2010/main" val="38177144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p:txBody>
          <a:bodyPr>
            <a:normAutofit/>
          </a:bodyPr>
          <a:lstStyle/>
          <a:p>
            <a:pPr algn="l" eaLnBrk="1" hangingPunct="1"/>
            <a:r>
              <a:rPr lang="en-US" altLang="en-US" sz="3600" dirty="0">
                <a:cs typeface="Aharoni" pitchFamily="2" charset="-79"/>
              </a:rPr>
              <a:t>AEFLA Federal and IET/EL Civics</a:t>
            </a:r>
          </a:p>
        </p:txBody>
      </p:sp>
      <p:sp>
        <p:nvSpPr>
          <p:cNvPr id="9219" name="Content Placeholder 4"/>
          <p:cNvSpPr>
            <a:spLocks noGrp="1"/>
          </p:cNvSpPr>
          <p:nvPr>
            <p:ph idx="1"/>
          </p:nvPr>
        </p:nvSpPr>
        <p:spPr/>
        <p:txBody>
          <a:bodyPr>
            <a:normAutofit fontScale="85000" lnSpcReduction="20000"/>
          </a:bodyPr>
          <a:lstStyle/>
          <a:p>
            <a:pPr marL="0" indent="0">
              <a:buNone/>
            </a:pPr>
            <a:r>
              <a:rPr lang="en-US" b="1" dirty="0"/>
              <a:t>Section 4 of Core 34 Contracts – Eligibility  </a:t>
            </a:r>
            <a:endParaRPr lang="en-US" sz="2800" b="1" dirty="0"/>
          </a:p>
          <a:p>
            <a:r>
              <a:rPr lang="en-US" sz="3600" dirty="0"/>
              <a:t>4.1</a:t>
            </a:r>
            <a:r>
              <a:rPr lang="en-US" sz="2400" dirty="0"/>
              <a:t> 	</a:t>
            </a:r>
            <a:r>
              <a:rPr lang="en-US" dirty="0"/>
              <a:t>The Eligible Population to be served under this grant consists of individuals in the following categories:</a:t>
            </a:r>
            <a:endParaRPr lang="en-US" sz="2400" dirty="0"/>
          </a:p>
          <a:p>
            <a:pPr lvl="2"/>
            <a:r>
              <a:rPr lang="en-US" dirty="0"/>
              <a:t>AEFLA Federal Funds and Integrated English Literacy and Civics Education  funds (IEL/CE): Out-of-school individuals who have attained 16 years of age and who are not enrolled or required to be enrolled in secondary school under state law and who:</a:t>
            </a:r>
            <a:endParaRPr lang="en-US" sz="1800" dirty="0"/>
          </a:p>
          <a:p>
            <a:pPr lvl="3"/>
            <a:r>
              <a:rPr lang="en-US" dirty="0"/>
              <a:t>are basic skills deficient;</a:t>
            </a:r>
            <a:endParaRPr lang="en-US" sz="1600" dirty="0"/>
          </a:p>
          <a:p>
            <a:pPr lvl="3"/>
            <a:r>
              <a:rPr lang="en-US" dirty="0"/>
              <a:t>do not have a secondary school diploma or its recognized equivalent, and have not achieved an equivalent level of education; or</a:t>
            </a:r>
            <a:endParaRPr lang="en-US" sz="1600" dirty="0"/>
          </a:p>
          <a:p>
            <a:pPr lvl="3"/>
            <a:r>
              <a:rPr lang="en-US" dirty="0"/>
              <a:t>are an English language learner</a:t>
            </a:r>
            <a:endParaRPr lang="en-US" sz="1600" dirty="0"/>
          </a:p>
          <a:p>
            <a:r>
              <a:rPr lang="en-US" b="1" dirty="0"/>
              <a:t>AEL Letter 04-16, Change 1: </a:t>
            </a:r>
            <a:r>
              <a:rPr lang="en-US" b="1" u="sng" dirty="0">
                <a:hlinkClick r:id="rId3"/>
              </a:rPr>
              <a:t>http://www.twc.state.tx.us/files/partners/ael-04-16-change-1-twc.pdf</a:t>
            </a:r>
            <a:endParaRPr lang="en-US" sz="2000" dirty="0"/>
          </a:p>
          <a:p>
            <a:pPr marL="0" indent="0" eaLnBrk="1" hangingPunct="1">
              <a:buNone/>
            </a:pPr>
            <a:endParaRPr lang="en-US" altLang="en-US" i="1" dirty="0"/>
          </a:p>
        </p:txBody>
      </p:sp>
      <p:cxnSp>
        <p:nvCxnSpPr>
          <p:cNvPr id="4" name="Straight Connector 3" title="Line"/>
          <p:cNvCxnSpPr/>
          <p:nvPr/>
        </p:nvCxnSpPr>
        <p:spPr>
          <a:xfrm>
            <a:off x="457200" y="1219200"/>
            <a:ext cx="8229600" cy="0"/>
          </a:xfrm>
          <a:prstGeom prst="line">
            <a:avLst/>
          </a:prstGeom>
          <a:ln w="38100" cap="rnd" cmpd="sng">
            <a:solidFill>
              <a:schemeClr val="accent5">
                <a:lumMod val="75000"/>
              </a:schemeClr>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pPr>
              <a:defRPr/>
            </a:pPr>
            <a:fld id="{05161A14-35E8-4FEA-84E0-FE5CE85AE431}" type="slidenum">
              <a:rPr lang="en-US" smtClean="0"/>
              <a:pPr>
                <a:defRPr/>
              </a:pPr>
              <a:t>10</a:t>
            </a:fld>
            <a:endParaRPr lang="en-US" dirty="0"/>
          </a:p>
        </p:txBody>
      </p:sp>
      <p:sp>
        <p:nvSpPr>
          <p:cNvPr id="2" name="Footer Placeholder 1"/>
          <p:cNvSpPr>
            <a:spLocks noGrp="1"/>
          </p:cNvSpPr>
          <p:nvPr>
            <p:ph type="ftr" sz="quarter" idx="11"/>
          </p:nvPr>
        </p:nvSpPr>
        <p:spPr>
          <a:xfrm>
            <a:off x="1371600" y="6324600"/>
            <a:ext cx="6781800" cy="396875"/>
          </a:xfrm>
        </p:spPr>
        <p:txBody>
          <a:bodyPr/>
          <a:lstStyle/>
          <a:p>
            <a:r>
              <a:rPr lang="en-US" dirty="0"/>
              <a:t>AEL WIOA Summer Institute: June 20 - 23, 2017</a:t>
            </a:r>
          </a:p>
        </p:txBody>
      </p:sp>
    </p:spTree>
    <p:extLst>
      <p:ext uri="{BB962C8B-B14F-4D97-AF65-F5344CB8AC3E}">
        <p14:creationId xmlns:p14="http://schemas.microsoft.com/office/powerpoint/2010/main" val="19334884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p:txBody>
          <a:bodyPr>
            <a:normAutofit/>
          </a:bodyPr>
          <a:lstStyle/>
          <a:p>
            <a:pPr algn="l" eaLnBrk="1" hangingPunct="1"/>
            <a:r>
              <a:rPr lang="en-US" altLang="en-US" sz="3600" dirty="0">
                <a:cs typeface="Aharoni" pitchFamily="2" charset="-79"/>
              </a:rPr>
              <a:t>AEL Letter 04-16, Change 1: IET/EL Civics</a:t>
            </a:r>
          </a:p>
        </p:txBody>
      </p:sp>
      <p:sp>
        <p:nvSpPr>
          <p:cNvPr id="9219" name="Content Placeholder 4"/>
          <p:cNvSpPr>
            <a:spLocks noGrp="1"/>
          </p:cNvSpPr>
          <p:nvPr>
            <p:ph idx="1"/>
          </p:nvPr>
        </p:nvSpPr>
        <p:spPr/>
        <p:txBody>
          <a:bodyPr>
            <a:normAutofit/>
          </a:bodyPr>
          <a:lstStyle/>
          <a:p>
            <a:pPr marL="0" indent="0">
              <a:buNone/>
            </a:pPr>
            <a:r>
              <a:rPr lang="en-US" sz="2600" dirty="0"/>
              <a:t>PURPOSE: </a:t>
            </a:r>
            <a:r>
              <a:rPr lang="en-US" sz="2400" dirty="0"/>
              <a:t>AEL Letter 04-16 provided Adult Education and Literacy (AEL) grantees with updated information and guidance on implementing Workforce Innovation and Opportunity Act (WIOA) §243, Integrated Education and Training English Literacy and Civics Education (Integrated EL Civics). This updated AEL Letter: </a:t>
            </a:r>
          </a:p>
          <a:p>
            <a:pPr marL="0" indent="0">
              <a:buNone/>
            </a:pPr>
            <a:r>
              <a:rPr lang="en-US" sz="2400" dirty="0"/>
              <a:t>• removes some language related to enrollment targets for Integrated EL Civics programs; and </a:t>
            </a:r>
          </a:p>
          <a:p>
            <a:pPr marL="0" indent="0">
              <a:buNone/>
            </a:pPr>
            <a:r>
              <a:rPr lang="en-US" sz="2400" dirty="0"/>
              <a:t>• removes language related to the assessment of English language learners.</a:t>
            </a:r>
            <a:endParaRPr lang="en-US" altLang="en-US" sz="2400" i="1" dirty="0"/>
          </a:p>
        </p:txBody>
      </p:sp>
      <p:cxnSp>
        <p:nvCxnSpPr>
          <p:cNvPr id="4" name="Straight Connector 3" title="Line"/>
          <p:cNvCxnSpPr/>
          <p:nvPr/>
        </p:nvCxnSpPr>
        <p:spPr>
          <a:xfrm>
            <a:off x="457200" y="1219200"/>
            <a:ext cx="8229600" cy="0"/>
          </a:xfrm>
          <a:prstGeom prst="line">
            <a:avLst/>
          </a:prstGeom>
          <a:ln w="38100" cap="rnd" cmpd="sng">
            <a:solidFill>
              <a:schemeClr val="accent5">
                <a:lumMod val="75000"/>
              </a:schemeClr>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pPr>
              <a:defRPr/>
            </a:pPr>
            <a:fld id="{05161A14-35E8-4FEA-84E0-FE5CE85AE431}" type="slidenum">
              <a:rPr lang="en-US" smtClean="0"/>
              <a:pPr>
                <a:defRPr/>
              </a:pPr>
              <a:t>11</a:t>
            </a:fld>
            <a:endParaRPr lang="en-US" dirty="0"/>
          </a:p>
        </p:txBody>
      </p:sp>
      <p:sp>
        <p:nvSpPr>
          <p:cNvPr id="2" name="Footer Placeholder 1"/>
          <p:cNvSpPr>
            <a:spLocks noGrp="1"/>
          </p:cNvSpPr>
          <p:nvPr>
            <p:ph type="ftr" sz="quarter" idx="11"/>
          </p:nvPr>
        </p:nvSpPr>
        <p:spPr>
          <a:xfrm>
            <a:off x="1371600" y="6324600"/>
            <a:ext cx="6781800" cy="396875"/>
          </a:xfrm>
        </p:spPr>
        <p:txBody>
          <a:bodyPr/>
          <a:lstStyle/>
          <a:p>
            <a:r>
              <a:rPr lang="en-US" dirty="0"/>
              <a:t>AEL WIOA Summer Institute: June 20 - 23, 2017</a:t>
            </a:r>
          </a:p>
        </p:txBody>
      </p:sp>
    </p:spTree>
    <p:extLst>
      <p:ext uri="{BB962C8B-B14F-4D97-AF65-F5344CB8AC3E}">
        <p14:creationId xmlns:p14="http://schemas.microsoft.com/office/powerpoint/2010/main" val="22636497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p:txBody>
          <a:bodyPr>
            <a:normAutofit/>
          </a:bodyPr>
          <a:lstStyle/>
          <a:p>
            <a:pPr algn="l" eaLnBrk="1" hangingPunct="1"/>
            <a:r>
              <a:rPr lang="en-US" altLang="en-US" sz="3600" dirty="0">
                <a:cs typeface="Aharoni" pitchFamily="2" charset="-79"/>
              </a:rPr>
              <a:t>Sources of Funding: TANF</a:t>
            </a:r>
          </a:p>
        </p:txBody>
      </p:sp>
      <p:sp>
        <p:nvSpPr>
          <p:cNvPr id="9219" name="Content Placeholder 4"/>
          <p:cNvSpPr>
            <a:spLocks noGrp="1"/>
          </p:cNvSpPr>
          <p:nvPr>
            <p:ph idx="1"/>
          </p:nvPr>
        </p:nvSpPr>
        <p:spPr/>
        <p:txBody>
          <a:bodyPr>
            <a:normAutofit/>
          </a:bodyPr>
          <a:lstStyle/>
          <a:p>
            <a:pPr marL="0" lvl="1" indent="0">
              <a:buNone/>
            </a:pPr>
            <a:r>
              <a:rPr lang="en-US" sz="2400" dirty="0"/>
              <a:t>Section 4.2 of AEL Contract: Eligibility for Services Funded by Temporary Assistance to Needy Families (TANF) Adult education is considered a work activity to assist TANF recipients in becoming self-sufficient. </a:t>
            </a:r>
            <a:r>
              <a:rPr lang="en-US" dirty="0"/>
              <a:t>…..</a:t>
            </a:r>
          </a:p>
          <a:p>
            <a:pPr marL="342900" lvl="1" indent="-342900"/>
            <a:r>
              <a:rPr lang="en-US" sz="2400" dirty="0"/>
              <a:t>4.2.6 Documentation must be collected that a participant qualifies for use of TANF funding for AEL services</a:t>
            </a:r>
            <a:endParaRPr lang="en-US" sz="2400" i="1" dirty="0"/>
          </a:p>
          <a:p>
            <a:pPr marL="0" lvl="1" indent="0">
              <a:buNone/>
            </a:pPr>
            <a:r>
              <a:rPr lang="en-US" sz="2400" dirty="0"/>
              <a:t>Refer to AEL Letter 01-15, Change 1 for guidance on TANF eligibility</a:t>
            </a:r>
          </a:p>
          <a:p>
            <a:r>
              <a:rPr lang="en-US" sz="2400" u="sng" dirty="0">
                <a:hlinkClick r:id="rId3"/>
              </a:rPr>
              <a:t>http://www.twc.state.tx.us/files/partners/ael-01-15-change-1-twc.pdf</a:t>
            </a:r>
            <a:endParaRPr lang="en-US" sz="2400" dirty="0"/>
          </a:p>
          <a:p>
            <a:pPr marL="0" indent="0">
              <a:buNone/>
            </a:pPr>
            <a:endParaRPr lang="en-US" altLang="en-US" i="1" dirty="0"/>
          </a:p>
        </p:txBody>
      </p:sp>
      <p:cxnSp>
        <p:nvCxnSpPr>
          <p:cNvPr id="4" name="Straight Connector 3" title="Line"/>
          <p:cNvCxnSpPr/>
          <p:nvPr/>
        </p:nvCxnSpPr>
        <p:spPr>
          <a:xfrm>
            <a:off x="457200" y="1219200"/>
            <a:ext cx="8229600" cy="0"/>
          </a:xfrm>
          <a:prstGeom prst="line">
            <a:avLst/>
          </a:prstGeom>
          <a:ln w="38100" cap="rnd" cmpd="sng">
            <a:solidFill>
              <a:schemeClr val="accent5">
                <a:lumMod val="75000"/>
              </a:schemeClr>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pPr>
              <a:defRPr/>
            </a:pPr>
            <a:fld id="{05161A14-35E8-4FEA-84E0-FE5CE85AE431}" type="slidenum">
              <a:rPr lang="en-US" smtClean="0"/>
              <a:pPr>
                <a:defRPr/>
              </a:pPr>
              <a:t>12</a:t>
            </a:fld>
            <a:endParaRPr lang="en-US" dirty="0"/>
          </a:p>
        </p:txBody>
      </p:sp>
      <p:sp>
        <p:nvSpPr>
          <p:cNvPr id="2" name="Footer Placeholder 1"/>
          <p:cNvSpPr>
            <a:spLocks noGrp="1"/>
          </p:cNvSpPr>
          <p:nvPr>
            <p:ph type="ftr" sz="quarter" idx="11"/>
          </p:nvPr>
        </p:nvSpPr>
        <p:spPr>
          <a:xfrm>
            <a:off x="1371600" y="6324600"/>
            <a:ext cx="6781800" cy="396875"/>
          </a:xfrm>
        </p:spPr>
        <p:txBody>
          <a:bodyPr/>
          <a:lstStyle/>
          <a:p>
            <a:r>
              <a:rPr lang="en-US" dirty="0"/>
              <a:t>AEL WIOA Summer Institute: June 20 - 23, 2017</a:t>
            </a:r>
          </a:p>
        </p:txBody>
      </p:sp>
    </p:spTree>
    <p:extLst>
      <p:ext uri="{BB962C8B-B14F-4D97-AF65-F5344CB8AC3E}">
        <p14:creationId xmlns:p14="http://schemas.microsoft.com/office/powerpoint/2010/main" val="32337250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p:txBody>
          <a:bodyPr>
            <a:normAutofit/>
          </a:bodyPr>
          <a:lstStyle/>
          <a:p>
            <a:pPr algn="l" eaLnBrk="1" hangingPunct="1"/>
            <a:r>
              <a:rPr lang="en-US" altLang="en-US" sz="3600" dirty="0">
                <a:cs typeface="Aharoni" pitchFamily="2" charset="-79"/>
              </a:rPr>
              <a:t>All Funding Sources</a:t>
            </a:r>
          </a:p>
        </p:txBody>
      </p:sp>
      <p:sp>
        <p:nvSpPr>
          <p:cNvPr id="9219" name="Content Placeholder 4"/>
          <p:cNvSpPr>
            <a:spLocks noGrp="1"/>
          </p:cNvSpPr>
          <p:nvPr>
            <p:ph idx="1"/>
          </p:nvPr>
        </p:nvSpPr>
        <p:spPr/>
        <p:txBody>
          <a:bodyPr>
            <a:normAutofit fontScale="85000" lnSpcReduction="10000"/>
          </a:bodyPr>
          <a:lstStyle/>
          <a:p>
            <a:pPr marL="0" lvl="1" indent="0">
              <a:buNone/>
            </a:pPr>
            <a:r>
              <a:rPr lang="en-US" b="1" dirty="0"/>
              <a:t>Section 4.4 -</a:t>
            </a:r>
          </a:p>
          <a:p>
            <a:pPr marL="0" lvl="1" indent="0">
              <a:buNone/>
            </a:pPr>
            <a:r>
              <a:rPr lang="en-US" dirty="0"/>
              <a:t>The Grantee shall determine eligibility for each participant </a:t>
            </a:r>
            <a:r>
              <a:rPr lang="en-US" b="1" dirty="0"/>
              <a:t>prior</a:t>
            </a:r>
            <a:r>
              <a:rPr lang="en-US" dirty="0"/>
              <a:t> to participant receiving any services funded through this grant.  The Grantee shall document and maintain confidential eligibility documentation files for each participant receiving services funded through this grant.  Maintenance of these eligibility files shall conform to the Agency’s policy for Security of Personal Identity Data requirements in Workforce Development (WD) Letters 13-08 and 13-13, including any subsequent issuances.  Failure to determine eligibility, document eligibility, or maintain the required files for all enrolled participants may result in disallowed costs and subsequent repayment of grant funds, in accordance with Section 1 of Attachment B of the grant.</a:t>
            </a:r>
            <a:endParaRPr lang="en-US" sz="2000" dirty="0"/>
          </a:p>
          <a:p>
            <a:pPr marL="0" indent="0"/>
            <a:endParaRPr lang="en-US" sz="2400" dirty="0"/>
          </a:p>
        </p:txBody>
      </p:sp>
      <p:cxnSp>
        <p:nvCxnSpPr>
          <p:cNvPr id="4" name="Straight Connector 3" title="Line"/>
          <p:cNvCxnSpPr/>
          <p:nvPr/>
        </p:nvCxnSpPr>
        <p:spPr>
          <a:xfrm>
            <a:off x="457200" y="1219200"/>
            <a:ext cx="8229600" cy="0"/>
          </a:xfrm>
          <a:prstGeom prst="line">
            <a:avLst/>
          </a:prstGeom>
          <a:ln w="38100" cap="rnd" cmpd="sng">
            <a:solidFill>
              <a:schemeClr val="accent5">
                <a:lumMod val="75000"/>
              </a:schemeClr>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pPr>
              <a:defRPr/>
            </a:pPr>
            <a:fld id="{05161A14-35E8-4FEA-84E0-FE5CE85AE431}" type="slidenum">
              <a:rPr lang="en-US" smtClean="0"/>
              <a:pPr>
                <a:defRPr/>
              </a:pPr>
              <a:t>13</a:t>
            </a:fld>
            <a:endParaRPr lang="en-US" dirty="0"/>
          </a:p>
        </p:txBody>
      </p:sp>
      <p:sp>
        <p:nvSpPr>
          <p:cNvPr id="2" name="Footer Placeholder 1"/>
          <p:cNvSpPr>
            <a:spLocks noGrp="1"/>
          </p:cNvSpPr>
          <p:nvPr>
            <p:ph type="ftr" sz="quarter" idx="11"/>
          </p:nvPr>
        </p:nvSpPr>
        <p:spPr>
          <a:xfrm>
            <a:off x="1371600" y="6324600"/>
            <a:ext cx="6781800" cy="396875"/>
          </a:xfrm>
        </p:spPr>
        <p:txBody>
          <a:bodyPr/>
          <a:lstStyle/>
          <a:p>
            <a:r>
              <a:rPr lang="en-US" dirty="0"/>
              <a:t>AEL WIOA Summer Institute: June 20 - 23, 2017</a:t>
            </a:r>
          </a:p>
        </p:txBody>
      </p:sp>
    </p:spTree>
    <p:extLst>
      <p:ext uri="{BB962C8B-B14F-4D97-AF65-F5344CB8AC3E}">
        <p14:creationId xmlns:p14="http://schemas.microsoft.com/office/powerpoint/2010/main" val="9207437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p:txBody>
          <a:bodyPr>
            <a:normAutofit/>
          </a:bodyPr>
          <a:lstStyle/>
          <a:p>
            <a:pPr algn="l" eaLnBrk="1" hangingPunct="1"/>
            <a:r>
              <a:rPr lang="en-US" altLang="en-US" sz="3600" dirty="0">
                <a:cs typeface="Aharoni" pitchFamily="2" charset="-79"/>
              </a:rPr>
              <a:t>Applicable Contract Authorities</a:t>
            </a:r>
          </a:p>
        </p:txBody>
      </p:sp>
      <p:sp>
        <p:nvSpPr>
          <p:cNvPr id="9219" name="Content Placeholder 4"/>
          <p:cNvSpPr>
            <a:spLocks noGrp="1"/>
          </p:cNvSpPr>
          <p:nvPr>
            <p:ph idx="1"/>
          </p:nvPr>
        </p:nvSpPr>
        <p:spPr>
          <a:ln>
            <a:noFill/>
          </a:ln>
        </p:spPr>
        <p:txBody>
          <a:bodyPr>
            <a:normAutofit fontScale="40000" lnSpcReduction="20000"/>
          </a:bodyPr>
          <a:lstStyle/>
          <a:p>
            <a:pPr marL="0" indent="0">
              <a:buNone/>
            </a:pPr>
            <a:r>
              <a:rPr lang="en-US" sz="5100" b="1" dirty="0"/>
              <a:t>Attachment A, SECTION 2 - Applicable Contract Authorities </a:t>
            </a:r>
          </a:p>
          <a:p>
            <a:pPr marL="0" indent="0">
              <a:buNone/>
            </a:pPr>
            <a:endParaRPr lang="en-US" dirty="0"/>
          </a:p>
          <a:p>
            <a:pPr marL="0" indent="0">
              <a:buNone/>
            </a:pPr>
            <a:r>
              <a:rPr lang="en-US" sz="5000" dirty="0"/>
              <a:t>The Agency funds this Grant Award under the authority of the </a:t>
            </a:r>
            <a:r>
              <a:rPr lang="en-US" sz="5000" u="sng" dirty="0"/>
              <a:t>Adult Education and Family Literacy Act (AEFLA), Title II of the Workforce Innovation and Opportunity Act (WIOA)</a:t>
            </a:r>
            <a:r>
              <a:rPr lang="en-US" sz="5000" dirty="0"/>
              <a:t>, Pub.L. 113-128, 29 U.S.C. § 3271 </a:t>
            </a:r>
            <a:r>
              <a:rPr lang="en-US" sz="5000" i="1" dirty="0"/>
              <a:t>et seq.</a:t>
            </a:r>
            <a:r>
              <a:rPr lang="en-US" sz="5000" dirty="0"/>
              <a:t>, Social Security Act §§ 403-419, 42 U.S.C. §§ 603-619; Personal Responsibility and Work Opportunity Act of 1996, 42 U.S.C. §§ 601 </a:t>
            </a:r>
            <a:r>
              <a:rPr lang="en-US" sz="5000" i="1" dirty="0"/>
              <a:t>et seq.</a:t>
            </a:r>
            <a:r>
              <a:rPr lang="en-US" sz="5000" dirty="0"/>
              <a:t>; Balanced Budget Act of 1997, Pub.L 105-33; Deficit Reduction Act of 2005, Pub.L 109-171; Federal Regulations in 2 CFR Part 200, as adopted at 2 CFR Part 3474, 34 CFR Parts 76, 82, 86, 462 and 463, and 45 CFR Parts 260-265; Texas Human Resources Code, Chapters 31 and 34; Texas Labor Code, Chapters 302 and 315; </a:t>
            </a:r>
            <a:r>
              <a:rPr lang="en-US" sz="5000" u="sng" dirty="0"/>
              <a:t>40 Texas Administrative Code (TAC), Chapters 800, 802, 805 and 811, Adult Education and Literacy (AEL) Letters, Workforce Development (WD) Letters, as applicable,</a:t>
            </a:r>
            <a:r>
              <a:rPr lang="en-US" sz="5000" dirty="0"/>
              <a:t> and any further Agency issuances, and under the provisions of Request for Proposals (RFP) 320-14-10 Texas Adult Education and Literacy Programs, as amended by the Grantee’s proposal, Best and Final Offers, dated June 17, 2014 and June 23, 2014 and this grant.</a:t>
            </a:r>
          </a:p>
          <a:p>
            <a:pPr marL="0" indent="0" eaLnBrk="1" hangingPunct="1">
              <a:buNone/>
            </a:pPr>
            <a:endParaRPr lang="en-US" altLang="en-US" sz="4000" i="1" dirty="0"/>
          </a:p>
        </p:txBody>
      </p:sp>
      <p:cxnSp>
        <p:nvCxnSpPr>
          <p:cNvPr id="4" name="Straight Connector 3" title="Line"/>
          <p:cNvCxnSpPr/>
          <p:nvPr/>
        </p:nvCxnSpPr>
        <p:spPr>
          <a:xfrm>
            <a:off x="457200" y="1219200"/>
            <a:ext cx="8229600" cy="0"/>
          </a:xfrm>
          <a:prstGeom prst="line">
            <a:avLst/>
          </a:prstGeom>
          <a:ln w="38100" cap="rnd" cmpd="sng">
            <a:solidFill>
              <a:schemeClr val="accent5">
                <a:lumMod val="75000"/>
              </a:schemeClr>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pPr>
              <a:defRPr/>
            </a:pPr>
            <a:fld id="{05161A14-35E8-4FEA-84E0-FE5CE85AE431}" type="slidenum">
              <a:rPr lang="en-US" smtClean="0"/>
              <a:pPr>
                <a:defRPr/>
              </a:pPr>
              <a:t>14</a:t>
            </a:fld>
            <a:endParaRPr lang="en-US" dirty="0"/>
          </a:p>
        </p:txBody>
      </p:sp>
      <p:sp>
        <p:nvSpPr>
          <p:cNvPr id="2" name="Footer Placeholder 1"/>
          <p:cNvSpPr>
            <a:spLocks noGrp="1"/>
          </p:cNvSpPr>
          <p:nvPr>
            <p:ph type="ftr" sz="quarter" idx="11"/>
          </p:nvPr>
        </p:nvSpPr>
        <p:spPr>
          <a:xfrm>
            <a:off x="1371600" y="6324600"/>
            <a:ext cx="6781800" cy="396875"/>
          </a:xfrm>
        </p:spPr>
        <p:txBody>
          <a:bodyPr/>
          <a:lstStyle/>
          <a:p>
            <a:r>
              <a:rPr lang="en-US" dirty="0"/>
              <a:t>AEL WIOA Summer Institute: June 20 - 23, 2017</a:t>
            </a:r>
          </a:p>
        </p:txBody>
      </p:sp>
    </p:spTree>
    <p:extLst>
      <p:ext uri="{BB962C8B-B14F-4D97-AF65-F5344CB8AC3E}">
        <p14:creationId xmlns:p14="http://schemas.microsoft.com/office/powerpoint/2010/main" val="8785109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p:txBody>
          <a:bodyPr>
            <a:noAutofit/>
          </a:bodyPr>
          <a:lstStyle/>
          <a:p>
            <a:pPr algn="l" eaLnBrk="1" hangingPunct="1"/>
            <a:r>
              <a:rPr lang="en-US" altLang="en-US" sz="3600" dirty="0">
                <a:cs typeface="Aharoni" pitchFamily="2" charset="-79"/>
              </a:rPr>
              <a:t>Section 3: Allowable Services and Activities</a:t>
            </a:r>
          </a:p>
        </p:txBody>
      </p:sp>
      <p:sp>
        <p:nvSpPr>
          <p:cNvPr id="9219" name="Content Placeholder 4"/>
          <p:cNvSpPr>
            <a:spLocks noGrp="1"/>
          </p:cNvSpPr>
          <p:nvPr>
            <p:ph idx="1"/>
          </p:nvPr>
        </p:nvSpPr>
        <p:spPr/>
        <p:txBody>
          <a:bodyPr>
            <a:normAutofit fontScale="70000" lnSpcReduction="20000"/>
          </a:bodyPr>
          <a:lstStyle/>
          <a:p>
            <a:pPr marL="0" indent="0">
              <a:buNone/>
            </a:pPr>
            <a:r>
              <a:rPr lang="en-US" b="1" dirty="0"/>
              <a:t>SECTION 3 – Allowable Services/Activities </a:t>
            </a:r>
            <a:r>
              <a:rPr lang="en-US" dirty="0"/>
              <a:t> </a:t>
            </a:r>
          </a:p>
          <a:p>
            <a:r>
              <a:rPr lang="en-US" u="sng" dirty="0"/>
              <a:t>Allowable services and activities under this project are those in keeping with AEFLA, Title II of WIOA</a:t>
            </a:r>
            <a:r>
              <a:rPr lang="en-US" dirty="0"/>
              <a:t>, Pub.L. 113-128, 29 U.S.C. § 3271 </a:t>
            </a:r>
            <a:r>
              <a:rPr lang="en-US" i="1" dirty="0"/>
              <a:t>et seq.</a:t>
            </a:r>
            <a:r>
              <a:rPr lang="en-US" dirty="0"/>
              <a:t>, Social Security Act §§ 403-419, 42 U.S.C. §§ 603-619; Personal Responsibility and Work Opportunity Act of 1996, 42 U.S.C. §§ 601 </a:t>
            </a:r>
            <a:r>
              <a:rPr lang="en-US" i="1" dirty="0"/>
              <a:t>et seq.</a:t>
            </a:r>
            <a:r>
              <a:rPr lang="en-US" dirty="0"/>
              <a:t>; Balanced Budget Act of 1997, Pub.L 105-33; Deficit Reduction Act of 2005, Pub.L 109-171; Federal Regulations in 2 CFR Part 200, as adopted at 2 CFR Part 3474, 34 CFR Parts 76, 82, 86, 462 and 463, and 45 CFR Parts 260-265; Texas Human Resources Code, Chapters 31 and 34; Texas Labor Code, Chapters 302 and 315; </a:t>
            </a:r>
            <a:r>
              <a:rPr lang="en-US" u="sng" dirty="0"/>
              <a:t>40 TAC, Chapters 800, 802, 805 and 811, AEL Letters, WD Letters, as applicable</a:t>
            </a:r>
            <a:r>
              <a:rPr lang="en-US" dirty="0"/>
              <a:t> and any further Agency issuances, and under the provisions of RFP 320-14-10 Texas Adult Education and Literacy Programs, as amended by the Grantee’s proposal,  Best and Final Offers, dated June 17, 2014 and June 23, 2014 and this grant.</a:t>
            </a:r>
          </a:p>
          <a:p>
            <a:pPr marL="0" indent="0" eaLnBrk="1" hangingPunct="1">
              <a:buNone/>
            </a:pPr>
            <a:endParaRPr lang="en-US" altLang="en-US" i="1" dirty="0"/>
          </a:p>
        </p:txBody>
      </p:sp>
      <p:cxnSp>
        <p:nvCxnSpPr>
          <p:cNvPr id="4" name="Straight Connector 3" title="Line"/>
          <p:cNvCxnSpPr/>
          <p:nvPr/>
        </p:nvCxnSpPr>
        <p:spPr>
          <a:xfrm>
            <a:off x="381000" y="1524000"/>
            <a:ext cx="8305800" cy="0"/>
          </a:xfrm>
          <a:prstGeom prst="line">
            <a:avLst/>
          </a:prstGeom>
          <a:ln w="38100" cap="rnd" cmpd="sng">
            <a:solidFill>
              <a:schemeClr val="accent5">
                <a:lumMod val="75000"/>
              </a:schemeClr>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pPr>
              <a:defRPr/>
            </a:pPr>
            <a:fld id="{05161A14-35E8-4FEA-84E0-FE5CE85AE431}" type="slidenum">
              <a:rPr lang="en-US" smtClean="0"/>
              <a:pPr>
                <a:defRPr/>
              </a:pPr>
              <a:t>15</a:t>
            </a:fld>
            <a:endParaRPr lang="en-US" dirty="0"/>
          </a:p>
        </p:txBody>
      </p:sp>
      <p:sp>
        <p:nvSpPr>
          <p:cNvPr id="2" name="Footer Placeholder 1"/>
          <p:cNvSpPr>
            <a:spLocks noGrp="1"/>
          </p:cNvSpPr>
          <p:nvPr>
            <p:ph type="ftr" sz="quarter" idx="11"/>
          </p:nvPr>
        </p:nvSpPr>
        <p:spPr>
          <a:xfrm>
            <a:off x="1371600" y="6324600"/>
            <a:ext cx="6781800" cy="396875"/>
          </a:xfrm>
        </p:spPr>
        <p:txBody>
          <a:bodyPr/>
          <a:lstStyle/>
          <a:p>
            <a:r>
              <a:rPr lang="en-US" dirty="0"/>
              <a:t>AEL WIOA Summer Institute: June 20 - 23, 2017</a:t>
            </a:r>
          </a:p>
        </p:txBody>
      </p:sp>
    </p:spTree>
    <p:extLst>
      <p:ext uri="{BB962C8B-B14F-4D97-AF65-F5344CB8AC3E}">
        <p14:creationId xmlns:p14="http://schemas.microsoft.com/office/powerpoint/2010/main" val="24410538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descr="PD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5638" y="1600200"/>
            <a:ext cx="161925" cy="161925"/>
          </a:xfrm>
          <a:prstGeom prst="rect">
            <a:avLst/>
          </a:prstGeom>
          <a:noFill/>
          <a:extLst>
            <a:ext uri="{909E8E84-426E-40DD-AFC4-6F175D3DCCD1}">
              <a14:hiddenFill xmlns:a14="http://schemas.microsoft.com/office/drawing/2010/main">
                <a:solidFill>
                  <a:srgbClr val="FFFFFF"/>
                </a:solidFill>
              </a14:hiddenFill>
            </a:ext>
          </a:extLst>
        </p:spPr>
      </p:pic>
      <p:sp>
        <p:nvSpPr>
          <p:cNvPr id="9218" name="Rectangle 2"/>
          <p:cNvSpPr>
            <a:spLocks noGrp="1" noRot="1" noChangeArrowheads="1"/>
          </p:cNvSpPr>
          <p:nvPr>
            <p:ph type="title"/>
          </p:nvPr>
        </p:nvSpPr>
        <p:spPr/>
        <p:txBody>
          <a:bodyPr>
            <a:normAutofit/>
          </a:bodyPr>
          <a:lstStyle/>
          <a:p>
            <a:pPr algn="l"/>
            <a:r>
              <a:rPr lang="en-US" altLang="en-US" sz="3200" dirty="0">
                <a:cs typeface="Aharoni" pitchFamily="2" charset="-79"/>
              </a:rPr>
              <a:t>http://www.twc.state.tx.us/agency/texas-workforce-commission-rules</a:t>
            </a:r>
          </a:p>
        </p:txBody>
      </p:sp>
      <p:graphicFrame>
        <p:nvGraphicFramePr>
          <p:cNvPr id="3" name="Content Placeholder 2" title="Table"/>
          <p:cNvGraphicFramePr>
            <a:graphicFrameLocks noGrp="1"/>
          </p:cNvGraphicFramePr>
          <p:nvPr>
            <p:ph idx="1"/>
            <p:extLst>
              <p:ext uri="{D42A27DB-BD31-4B8C-83A1-F6EECF244321}">
                <p14:modId xmlns:p14="http://schemas.microsoft.com/office/powerpoint/2010/main" val="1037874355"/>
              </p:ext>
            </p:extLst>
          </p:nvPr>
        </p:nvGraphicFramePr>
        <p:xfrm>
          <a:off x="990600" y="1600200"/>
          <a:ext cx="6126500" cy="4258749"/>
        </p:xfrm>
        <a:graphic>
          <a:graphicData uri="http://schemas.openxmlformats.org/drawingml/2006/table">
            <a:tbl>
              <a:tblPr firstRow="1"/>
              <a:tblGrid>
                <a:gridCol w="6126500">
                  <a:extLst>
                    <a:ext uri="{9D8B030D-6E8A-4147-A177-3AD203B41FA5}">
                      <a16:colId xmlns:a16="http://schemas.microsoft.com/office/drawing/2014/main" xmlns="" val="20000"/>
                    </a:ext>
                  </a:extLst>
                </a:gridCol>
              </a:tblGrid>
              <a:tr h="232649">
                <a:tc>
                  <a:txBody>
                    <a:bodyPr/>
                    <a:lstStyle/>
                    <a:p>
                      <a:pPr algn="l" fontAlgn="t"/>
                      <a:r>
                        <a:rPr lang="en-US" sz="1700" b="1" i="0" dirty="0">
                          <a:effectLst/>
                        </a:rPr>
                        <a:t/>
                      </a:r>
                      <a:br>
                        <a:rPr lang="en-US" sz="1700" b="1" i="0" dirty="0">
                          <a:effectLst/>
                        </a:rPr>
                      </a:br>
                      <a:r>
                        <a:rPr lang="en-US" sz="1700" b="1" i="0" dirty="0">
                          <a:effectLst/>
                        </a:rPr>
                        <a:t>Texas</a:t>
                      </a:r>
                      <a:r>
                        <a:rPr lang="en-US" sz="1700" b="1" i="0" baseline="0" dirty="0">
                          <a:effectLst/>
                        </a:rPr>
                        <a:t> Workforce Commission Rules</a:t>
                      </a:r>
                      <a:endParaRPr lang="en-US" sz="1700" b="1" i="0" dirty="0">
                        <a:effectLst/>
                      </a:endParaRPr>
                    </a:p>
                  </a:txBody>
                  <a:tcPr marL="43519" marR="43519" marT="43519" marB="43519">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0000"/>
                  </a:ext>
                </a:extLst>
              </a:tr>
              <a:tr h="609264">
                <a:tc>
                  <a:txBody>
                    <a:bodyPr/>
                    <a:lstStyle/>
                    <a:p>
                      <a:pPr algn="l" fontAlgn="t"/>
                      <a:r>
                        <a:rPr lang="en-US" sz="1700" u="sng">
                          <a:solidFill>
                            <a:srgbClr val="800080"/>
                          </a:solidFill>
                          <a:effectLst/>
                          <a:hlinkClick r:id="rId4"/>
                        </a:rPr>
                        <a:t>Chapter 800. General Administration</a:t>
                      </a:r>
                      <a:endParaRPr lang="en-US" sz="1700">
                        <a:effectLst/>
                      </a:endParaRPr>
                    </a:p>
                  </a:txBody>
                  <a:tcPr marL="43519" marR="43519" marT="43519" marB="43519">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0001"/>
                  </a:ext>
                </a:extLst>
              </a:tr>
              <a:tr h="609264">
                <a:tc>
                  <a:txBody>
                    <a:bodyPr/>
                    <a:lstStyle/>
                    <a:p>
                      <a:pPr algn="l" fontAlgn="t"/>
                      <a:r>
                        <a:rPr lang="en-US" sz="1700" u="sng">
                          <a:solidFill>
                            <a:srgbClr val="800080"/>
                          </a:solidFill>
                          <a:effectLst/>
                          <a:hlinkClick r:id="rId5"/>
                        </a:rPr>
                        <a:t>Chapter 801. Local Workforce Development Boards</a:t>
                      </a:r>
                      <a:endParaRPr lang="en-US" sz="1700">
                        <a:effectLst/>
                      </a:endParaRPr>
                    </a:p>
                  </a:txBody>
                  <a:tcPr marL="43519" marR="43519" marT="43519" marB="43519">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0002"/>
                  </a:ext>
                </a:extLst>
              </a:tr>
              <a:tr h="609264">
                <a:tc>
                  <a:txBody>
                    <a:bodyPr/>
                    <a:lstStyle/>
                    <a:p>
                      <a:pPr algn="l" fontAlgn="t"/>
                      <a:r>
                        <a:rPr lang="en-US" sz="1700" u="sng">
                          <a:solidFill>
                            <a:srgbClr val="800080"/>
                          </a:solidFill>
                          <a:effectLst/>
                          <a:hlinkClick r:id="rId6"/>
                        </a:rPr>
                        <a:t>Chapter 802. Integrity of the Texas Workforce System</a:t>
                      </a:r>
                      <a:endParaRPr lang="en-US" sz="1700">
                        <a:effectLst/>
                      </a:endParaRPr>
                    </a:p>
                  </a:txBody>
                  <a:tcPr marL="43519" marR="43519" marT="43519" marB="43519">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0003"/>
                  </a:ext>
                </a:extLst>
              </a:tr>
              <a:tr h="609264">
                <a:tc>
                  <a:txBody>
                    <a:bodyPr/>
                    <a:lstStyle/>
                    <a:p>
                      <a:pPr algn="l" fontAlgn="t"/>
                      <a:r>
                        <a:rPr lang="en-US" sz="1700" u="sng">
                          <a:solidFill>
                            <a:srgbClr val="800080"/>
                          </a:solidFill>
                          <a:effectLst/>
                          <a:hlinkClick r:id="rId7"/>
                        </a:rPr>
                        <a:t>Chapter 803. Skills Development Fund</a:t>
                      </a:r>
                      <a:endParaRPr lang="en-US" sz="1700">
                        <a:effectLst/>
                      </a:endParaRPr>
                    </a:p>
                  </a:txBody>
                  <a:tcPr marL="43519" marR="43519" marT="43519" marB="43519">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0004"/>
                  </a:ext>
                </a:extLst>
              </a:tr>
              <a:tr h="870377">
                <a:tc>
                  <a:txBody>
                    <a:bodyPr/>
                    <a:lstStyle/>
                    <a:p>
                      <a:pPr algn="l" fontAlgn="t"/>
                      <a:r>
                        <a:rPr lang="en-US" sz="1700" u="sng">
                          <a:solidFill>
                            <a:srgbClr val="800080"/>
                          </a:solidFill>
                          <a:effectLst/>
                          <a:hlinkClick r:id="rId8"/>
                        </a:rPr>
                        <a:t>Chapter 804. Jobs and Education for Texans (JET) Grant Program</a:t>
                      </a:r>
                      <a:endParaRPr lang="en-US" sz="1700">
                        <a:effectLst/>
                      </a:endParaRPr>
                    </a:p>
                  </a:txBody>
                  <a:tcPr marL="43519" marR="43519" marT="43519" marB="43519">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0005"/>
                  </a:ext>
                </a:extLst>
              </a:tr>
              <a:tr h="121902">
                <a:tc>
                  <a:txBody>
                    <a:bodyPr/>
                    <a:lstStyle/>
                    <a:p>
                      <a:pPr algn="l" fontAlgn="t"/>
                      <a:r>
                        <a:rPr lang="en-US" sz="1700" u="sng" dirty="0">
                          <a:solidFill>
                            <a:srgbClr val="800080"/>
                          </a:solidFill>
                          <a:effectLst/>
                          <a:hlinkClick r:id="rId9"/>
                        </a:rPr>
                        <a:t>Chapter 805. Adult Education and Literacy</a:t>
                      </a:r>
                      <a:endParaRPr lang="en-US" sz="1700" dirty="0">
                        <a:effectLst/>
                      </a:endParaRPr>
                    </a:p>
                  </a:txBody>
                  <a:tcPr marL="43519" marR="43519" marT="43519" marB="43519">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0006"/>
                  </a:ext>
                </a:extLst>
              </a:tr>
            </a:tbl>
          </a:graphicData>
        </a:graphic>
      </p:graphicFrame>
      <p:cxnSp>
        <p:nvCxnSpPr>
          <p:cNvPr id="4" name="Straight Connector 3" title="Line"/>
          <p:cNvCxnSpPr/>
          <p:nvPr/>
        </p:nvCxnSpPr>
        <p:spPr>
          <a:xfrm>
            <a:off x="457200" y="1295400"/>
            <a:ext cx="8229600" cy="0"/>
          </a:xfrm>
          <a:prstGeom prst="line">
            <a:avLst/>
          </a:prstGeom>
          <a:ln w="38100" cap="rnd" cmpd="sng">
            <a:solidFill>
              <a:schemeClr val="accent5">
                <a:lumMod val="75000"/>
              </a:schemeClr>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pPr>
              <a:defRPr/>
            </a:pPr>
            <a:fld id="{05161A14-35E8-4FEA-84E0-FE5CE85AE431}" type="slidenum">
              <a:rPr lang="en-US" smtClean="0"/>
              <a:pPr>
                <a:defRPr/>
              </a:pPr>
              <a:t>16</a:t>
            </a:fld>
            <a:endParaRPr lang="en-US" dirty="0"/>
          </a:p>
        </p:txBody>
      </p:sp>
      <p:sp>
        <p:nvSpPr>
          <p:cNvPr id="2" name="Footer Placeholder 1"/>
          <p:cNvSpPr>
            <a:spLocks noGrp="1"/>
          </p:cNvSpPr>
          <p:nvPr>
            <p:ph type="ftr" sz="quarter" idx="11"/>
          </p:nvPr>
        </p:nvSpPr>
        <p:spPr>
          <a:xfrm>
            <a:off x="817563" y="6324600"/>
            <a:ext cx="7335837" cy="396875"/>
          </a:xfrm>
        </p:spPr>
        <p:txBody>
          <a:bodyPr/>
          <a:lstStyle/>
          <a:p>
            <a:r>
              <a:rPr lang="en-US" dirty="0"/>
              <a:t>AEL WIOA Summer Institute: June 20 - 23, 2017</a:t>
            </a:r>
          </a:p>
        </p:txBody>
      </p:sp>
      <p:pic>
        <p:nvPicPr>
          <p:cNvPr id="1025" name="Picture 1" descr="PD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5638" y="1600200"/>
            <a:ext cx="161925" cy="161925"/>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PD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5638" y="1600200"/>
            <a:ext cx="161925" cy="161925"/>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PD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5638" y="1600200"/>
            <a:ext cx="161925" cy="16192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PD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5638" y="1600200"/>
            <a:ext cx="161925" cy="161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82083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p:txBody>
          <a:bodyPr>
            <a:normAutofit/>
          </a:bodyPr>
          <a:lstStyle/>
          <a:p>
            <a:pPr algn="l" eaLnBrk="1" hangingPunct="1"/>
            <a:r>
              <a:rPr lang="en-US" altLang="en-US" sz="3600" dirty="0">
                <a:cs typeface="Aharoni" pitchFamily="2" charset="-79"/>
              </a:rPr>
              <a:t>A Few Questions Answered</a:t>
            </a:r>
          </a:p>
        </p:txBody>
      </p:sp>
      <p:sp>
        <p:nvSpPr>
          <p:cNvPr id="9219" name="Content Placeholder 4"/>
          <p:cNvSpPr>
            <a:spLocks noGrp="1"/>
          </p:cNvSpPr>
          <p:nvPr>
            <p:ph idx="1"/>
          </p:nvPr>
        </p:nvSpPr>
        <p:spPr/>
        <p:txBody>
          <a:bodyPr>
            <a:normAutofit fontScale="85000" lnSpcReduction="10000"/>
          </a:bodyPr>
          <a:lstStyle/>
          <a:p>
            <a:pPr marL="0" indent="0">
              <a:buNone/>
            </a:pPr>
            <a:r>
              <a:rPr lang="en-US" altLang="en-US" sz="3300" i="1" dirty="0"/>
              <a:t>Can we pay for student conference registration fees?</a:t>
            </a:r>
          </a:p>
          <a:p>
            <a:pPr marL="0" indent="0">
              <a:buNone/>
            </a:pPr>
            <a:endParaRPr lang="en-US" sz="3300" dirty="0"/>
          </a:p>
          <a:p>
            <a:r>
              <a:rPr lang="en-US" dirty="0"/>
              <a:t>Participant support costs are direct costs for items such as stipends or subsistence allowances, travel allowances, and registration fees paid to or on behalf of participants or trainees (but not employees) in connection with meetings, conferences, symposia, or training projects. These costs are allowable with the prior approval of the awarding agency. </a:t>
            </a:r>
            <a:r>
              <a:rPr lang="en-US" u="sng" dirty="0">
                <a:hlinkClick r:id="rId3"/>
              </a:rPr>
              <a:t>http://www.twc.state.tx.us/financial-manual-grants-contracts-chapter-8-cost-principles</a:t>
            </a:r>
            <a:endParaRPr lang="en-US" dirty="0"/>
          </a:p>
          <a:p>
            <a:pPr marL="0" indent="0">
              <a:buNone/>
            </a:pPr>
            <a:endParaRPr lang="en-US" altLang="en-US" i="1" dirty="0"/>
          </a:p>
          <a:p>
            <a:pPr marL="0" indent="0">
              <a:buNone/>
            </a:pPr>
            <a:endParaRPr lang="en-US" altLang="en-US" i="1" dirty="0"/>
          </a:p>
        </p:txBody>
      </p:sp>
      <p:cxnSp>
        <p:nvCxnSpPr>
          <p:cNvPr id="4" name="Straight Connector 3" title="Line"/>
          <p:cNvCxnSpPr/>
          <p:nvPr/>
        </p:nvCxnSpPr>
        <p:spPr>
          <a:xfrm>
            <a:off x="457200" y="1219200"/>
            <a:ext cx="8229600" cy="0"/>
          </a:xfrm>
          <a:prstGeom prst="line">
            <a:avLst/>
          </a:prstGeom>
          <a:ln w="38100" cap="rnd" cmpd="sng">
            <a:solidFill>
              <a:schemeClr val="accent5">
                <a:lumMod val="75000"/>
              </a:schemeClr>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pPr>
              <a:defRPr/>
            </a:pPr>
            <a:fld id="{05161A14-35E8-4FEA-84E0-FE5CE85AE431}" type="slidenum">
              <a:rPr lang="en-US" smtClean="0"/>
              <a:pPr>
                <a:defRPr/>
              </a:pPr>
              <a:t>17</a:t>
            </a:fld>
            <a:endParaRPr lang="en-US" dirty="0"/>
          </a:p>
        </p:txBody>
      </p:sp>
      <p:sp>
        <p:nvSpPr>
          <p:cNvPr id="2" name="Footer Placeholder 1"/>
          <p:cNvSpPr>
            <a:spLocks noGrp="1"/>
          </p:cNvSpPr>
          <p:nvPr>
            <p:ph type="ftr" sz="quarter" idx="11"/>
          </p:nvPr>
        </p:nvSpPr>
        <p:spPr>
          <a:xfrm>
            <a:off x="1371600" y="6324600"/>
            <a:ext cx="6781800" cy="396875"/>
          </a:xfrm>
        </p:spPr>
        <p:txBody>
          <a:bodyPr/>
          <a:lstStyle/>
          <a:p>
            <a:r>
              <a:rPr lang="en-US" dirty="0"/>
              <a:t>AEL WIOA Summer Institute: June 20 - 23, 2017</a:t>
            </a:r>
          </a:p>
        </p:txBody>
      </p:sp>
    </p:spTree>
    <p:extLst>
      <p:ext uri="{BB962C8B-B14F-4D97-AF65-F5344CB8AC3E}">
        <p14:creationId xmlns:p14="http://schemas.microsoft.com/office/powerpoint/2010/main" val="2257244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p:txBody>
          <a:bodyPr>
            <a:normAutofit/>
          </a:bodyPr>
          <a:lstStyle/>
          <a:p>
            <a:pPr algn="l" eaLnBrk="1" hangingPunct="1"/>
            <a:r>
              <a:rPr lang="en-US" altLang="en-US" sz="3600" dirty="0">
                <a:cs typeface="Aharoni" pitchFamily="2" charset="-79"/>
              </a:rPr>
              <a:t>A Few Questions Answered</a:t>
            </a:r>
          </a:p>
        </p:txBody>
      </p:sp>
      <p:sp>
        <p:nvSpPr>
          <p:cNvPr id="9219" name="Content Placeholder 4"/>
          <p:cNvSpPr>
            <a:spLocks noGrp="1"/>
          </p:cNvSpPr>
          <p:nvPr>
            <p:ph idx="1"/>
          </p:nvPr>
        </p:nvSpPr>
        <p:spPr/>
        <p:txBody>
          <a:bodyPr>
            <a:normAutofit fontScale="70000" lnSpcReduction="20000"/>
          </a:bodyPr>
          <a:lstStyle/>
          <a:p>
            <a:pPr marL="0" indent="0" eaLnBrk="1" hangingPunct="1">
              <a:buNone/>
            </a:pPr>
            <a:r>
              <a:rPr lang="en-US" altLang="en-US" sz="3400" i="1" dirty="0"/>
              <a:t>Can we use AEFLA funds for organization membership fees?</a:t>
            </a:r>
          </a:p>
          <a:p>
            <a:pPr marL="0" indent="0" eaLnBrk="1" hangingPunct="1">
              <a:buNone/>
            </a:pPr>
            <a:endParaRPr lang="en-US" dirty="0"/>
          </a:p>
          <a:p>
            <a:r>
              <a:rPr lang="en-US" b="1" dirty="0"/>
              <a:t>8.3.39  Memberships, Subscriptions, and Professional Activities</a:t>
            </a:r>
          </a:p>
          <a:p>
            <a:pPr marL="0" indent="0">
              <a:buNone/>
            </a:pPr>
            <a:r>
              <a:rPr lang="en-US" dirty="0"/>
              <a:t>Costs of the organization’s memberships in business, technical, and professional organizations are allowable.  Costs of subscriptions to business, technical and professional periodicals are allowable.  Except as provided by OMB Circular A-21, costs of memberships in civic or community organizations are allowable with the approval of the federal or state awarding agency.  This excludes memberships in any country club, or social or dining club or organization.  Costs of membership in organizations substantially engaged in lobbying are unallowable.</a:t>
            </a:r>
          </a:p>
          <a:p>
            <a:pPr marL="0" indent="0">
              <a:buNone/>
            </a:pPr>
            <a:r>
              <a:rPr lang="en-US" dirty="0"/>
              <a:t>This is from chapter 8 of the FMGC, which governs allowable expenses for this type of funding.</a:t>
            </a:r>
          </a:p>
          <a:p>
            <a:pPr marL="0" indent="0" eaLnBrk="1" hangingPunct="1">
              <a:buNone/>
            </a:pPr>
            <a:endParaRPr lang="en-US" altLang="en-US" i="1" dirty="0"/>
          </a:p>
        </p:txBody>
      </p:sp>
      <p:cxnSp>
        <p:nvCxnSpPr>
          <p:cNvPr id="4" name="Straight Connector 3" title="Line"/>
          <p:cNvCxnSpPr/>
          <p:nvPr/>
        </p:nvCxnSpPr>
        <p:spPr>
          <a:xfrm>
            <a:off x="457200" y="1219200"/>
            <a:ext cx="8229600" cy="0"/>
          </a:xfrm>
          <a:prstGeom prst="line">
            <a:avLst/>
          </a:prstGeom>
          <a:ln w="38100" cap="rnd" cmpd="sng">
            <a:solidFill>
              <a:schemeClr val="accent5">
                <a:lumMod val="75000"/>
              </a:schemeClr>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pPr>
              <a:defRPr/>
            </a:pPr>
            <a:fld id="{05161A14-35E8-4FEA-84E0-FE5CE85AE431}" type="slidenum">
              <a:rPr lang="en-US" smtClean="0"/>
              <a:pPr>
                <a:defRPr/>
              </a:pPr>
              <a:t>18</a:t>
            </a:fld>
            <a:endParaRPr lang="en-US" dirty="0"/>
          </a:p>
        </p:txBody>
      </p:sp>
      <p:sp>
        <p:nvSpPr>
          <p:cNvPr id="2" name="Footer Placeholder 1"/>
          <p:cNvSpPr>
            <a:spLocks noGrp="1"/>
          </p:cNvSpPr>
          <p:nvPr>
            <p:ph type="ftr" sz="quarter" idx="11"/>
          </p:nvPr>
        </p:nvSpPr>
        <p:spPr>
          <a:xfrm>
            <a:off x="1371600" y="6324600"/>
            <a:ext cx="6781800" cy="396875"/>
          </a:xfrm>
        </p:spPr>
        <p:txBody>
          <a:bodyPr/>
          <a:lstStyle/>
          <a:p>
            <a:r>
              <a:rPr lang="en-US" dirty="0"/>
              <a:t>AEL WIOA Summer Institute: June 20 - 23, 2017</a:t>
            </a:r>
          </a:p>
        </p:txBody>
      </p:sp>
    </p:spTree>
    <p:extLst>
      <p:ext uri="{BB962C8B-B14F-4D97-AF65-F5344CB8AC3E}">
        <p14:creationId xmlns:p14="http://schemas.microsoft.com/office/powerpoint/2010/main" val="359562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p:txBody>
          <a:bodyPr>
            <a:normAutofit/>
          </a:bodyPr>
          <a:lstStyle/>
          <a:p>
            <a:pPr algn="l" eaLnBrk="1" hangingPunct="1"/>
            <a:r>
              <a:rPr lang="en-US" altLang="en-US" sz="3600" dirty="0">
                <a:cs typeface="Aharoni" pitchFamily="2" charset="-79"/>
              </a:rPr>
              <a:t>A Few Questions Answered</a:t>
            </a:r>
          </a:p>
        </p:txBody>
      </p:sp>
      <p:sp>
        <p:nvSpPr>
          <p:cNvPr id="9219" name="Content Placeholder 4"/>
          <p:cNvSpPr>
            <a:spLocks noGrp="1"/>
          </p:cNvSpPr>
          <p:nvPr>
            <p:ph idx="1"/>
          </p:nvPr>
        </p:nvSpPr>
        <p:spPr/>
        <p:txBody>
          <a:bodyPr>
            <a:normAutofit fontScale="62500" lnSpcReduction="20000"/>
          </a:bodyPr>
          <a:lstStyle/>
          <a:p>
            <a:pPr marL="0" indent="0" eaLnBrk="1" hangingPunct="1">
              <a:buNone/>
            </a:pPr>
            <a:r>
              <a:rPr lang="en-US" altLang="en-US" sz="4600" i="1" dirty="0"/>
              <a:t>How can we pay to advertise our program?</a:t>
            </a:r>
          </a:p>
          <a:p>
            <a:pPr marL="0" indent="0" eaLnBrk="1" hangingPunct="1">
              <a:buNone/>
            </a:pPr>
            <a:endParaRPr lang="en-US" altLang="en-US" sz="4600" i="1" dirty="0"/>
          </a:p>
          <a:p>
            <a:pPr marL="0" indent="0" eaLnBrk="1" hangingPunct="1">
              <a:buNone/>
            </a:pPr>
            <a:r>
              <a:rPr lang="en-US" u="sng" dirty="0"/>
              <a:t>AEL Letter 08-15: Allowable Advertising </a:t>
            </a:r>
          </a:p>
          <a:p>
            <a:pPr marL="0" indent="0">
              <a:buNone/>
            </a:pPr>
            <a:r>
              <a:rPr lang="en-US" dirty="0"/>
              <a:t>AEL entities must be aware that the only allowable advertising costs are those that are solely for: </a:t>
            </a:r>
          </a:p>
          <a:p>
            <a:pPr marL="0" indent="0">
              <a:buNone/>
            </a:pPr>
            <a:r>
              <a:rPr lang="en-US" dirty="0"/>
              <a:t>• the recruitment of personnel required for the performance by the institution of obligations arising under a sponsored agreement; </a:t>
            </a:r>
          </a:p>
          <a:p>
            <a:pPr marL="0" indent="0">
              <a:buNone/>
            </a:pPr>
            <a:r>
              <a:rPr lang="en-US" dirty="0"/>
              <a:t>• the procurement of goods and services for the performance of a sponsored agreement; </a:t>
            </a:r>
          </a:p>
          <a:p>
            <a:pPr marL="0" indent="0">
              <a:buNone/>
            </a:pPr>
            <a:r>
              <a:rPr lang="en-US" dirty="0"/>
              <a:t>• the disposal of scrap or surplus materials acquired in the performance of a sponsored agreement except when nonfederal and/or state entities are reimbursed for disposal costs at a predetermined amount; or </a:t>
            </a:r>
          </a:p>
          <a:p>
            <a:pPr marL="0" indent="0">
              <a:buNone/>
            </a:pPr>
            <a:r>
              <a:rPr lang="en-US" dirty="0"/>
              <a:t>• other specific purposes necessary to meet the requirements of the sponsored agreement. </a:t>
            </a:r>
          </a:p>
          <a:p>
            <a:pPr marL="0" indent="0">
              <a:buNone/>
            </a:pPr>
            <a:endParaRPr lang="en-US" dirty="0"/>
          </a:p>
          <a:p>
            <a:pPr marL="0" indent="0" eaLnBrk="1" hangingPunct="1">
              <a:buNone/>
            </a:pPr>
            <a:endParaRPr lang="en-US" altLang="en-US" i="1" dirty="0"/>
          </a:p>
        </p:txBody>
      </p:sp>
      <p:cxnSp>
        <p:nvCxnSpPr>
          <p:cNvPr id="4" name="Straight Connector 3" title="Line"/>
          <p:cNvCxnSpPr/>
          <p:nvPr/>
        </p:nvCxnSpPr>
        <p:spPr>
          <a:xfrm>
            <a:off x="457200" y="1219200"/>
            <a:ext cx="8229600" cy="0"/>
          </a:xfrm>
          <a:prstGeom prst="line">
            <a:avLst/>
          </a:prstGeom>
          <a:ln w="38100" cap="rnd" cmpd="sng">
            <a:solidFill>
              <a:schemeClr val="accent5">
                <a:lumMod val="75000"/>
              </a:schemeClr>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pPr>
              <a:defRPr/>
            </a:pPr>
            <a:fld id="{05161A14-35E8-4FEA-84E0-FE5CE85AE431}" type="slidenum">
              <a:rPr lang="en-US" smtClean="0"/>
              <a:pPr>
                <a:defRPr/>
              </a:pPr>
              <a:t>19</a:t>
            </a:fld>
            <a:endParaRPr lang="en-US" dirty="0"/>
          </a:p>
        </p:txBody>
      </p:sp>
      <p:sp>
        <p:nvSpPr>
          <p:cNvPr id="2" name="Footer Placeholder 1"/>
          <p:cNvSpPr>
            <a:spLocks noGrp="1"/>
          </p:cNvSpPr>
          <p:nvPr>
            <p:ph type="ftr" sz="quarter" idx="11"/>
          </p:nvPr>
        </p:nvSpPr>
        <p:spPr>
          <a:xfrm>
            <a:off x="1371600" y="6324600"/>
            <a:ext cx="6781800" cy="396875"/>
          </a:xfrm>
        </p:spPr>
        <p:txBody>
          <a:bodyPr/>
          <a:lstStyle/>
          <a:p>
            <a:r>
              <a:rPr lang="en-US" dirty="0"/>
              <a:t>AEL WIOA Summer Institute: June 20 - 23, 2017</a:t>
            </a:r>
          </a:p>
        </p:txBody>
      </p:sp>
    </p:spTree>
    <p:extLst>
      <p:ext uri="{BB962C8B-B14F-4D97-AF65-F5344CB8AC3E}">
        <p14:creationId xmlns:p14="http://schemas.microsoft.com/office/powerpoint/2010/main" val="36244500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rrowheads="1"/>
          </p:cNvSpPr>
          <p:nvPr>
            <p:ph type="title"/>
          </p:nvPr>
        </p:nvSpPr>
        <p:spPr/>
        <p:txBody>
          <a:bodyPr>
            <a:normAutofit/>
          </a:bodyPr>
          <a:lstStyle/>
          <a:p>
            <a:pPr algn="l"/>
            <a:r>
              <a:rPr lang="en-US" altLang="en-US" sz="3600" dirty="0">
                <a:cs typeface="Aharoni" pitchFamily="2" charset="-79"/>
              </a:rPr>
              <a:t>AEL Program Funding </a:t>
            </a:r>
            <a:r>
              <a:rPr lang="en-US" altLang="en-US" sz="2800" dirty="0">
                <a:cs typeface="Aharoni" pitchFamily="2" charset="-79"/>
              </a:rPr>
              <a:t>(across the top of your B-1)</a:t>
            </a:r>
          </a:p>
        </p:txBody>
      </p:sp>
      <p:cxnSp>
        <p:nvCxnSpPr>
          <p:cNvPr id="4" name="Straight Connector 3" title="Line"/>
          <p:cNvCxnSpPr/>
          <p:nvPr/>
        </p:nvCxnSpPr>
        <p:spPr>
          <a:xfrm>
            <a:off x="457200" y="1143000"/>
            <a:ext cx="8229600" cy="0"/>
          </a:xfrm>
          <a:prstGeom prst="line">
            <a:avLst/>
          </a:prstGeom>
          <a:ln w="38100" cap="rnd" cmpd="sng">
            <a:solidFill>
              <a:schemeClr val="accent5">
                <a:lumMod val="75000"/>
              </a:schemeClr>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pPr>
              <a:defRPr/>
            </a:pPr>
            <a:fld id="{F2DED79F-C147-4E73-8844-1026F1B39118}" type="slidenum">
              <a:rPr lang="en-US" smtClean="0"/>
              <a:pPr>
                <a:defRPr/>
              </a:pPr>
              <a:t>2</a:t>
            </a:fld>
            <a:endParaRPr lang="en-US" dirty="0"/>
          </a:p>
        </p:txBody>
      </p:sp>
      <p:sp>
        <p:nvSpPr>
          <p:cNvPr id="2" name="Footer Placeholder 1"/>
          <p:cNvSpPr>
            <a:spLocks noGrp="1"/>
          </p:cNvSpPr>
          <p:nvPr>
            <p:ph type="ftr" sz="quarter" idx="11"/>
          </p:nvPr>
        </p:nvSpPr>
        <p:spPr>
          <a:xfrm>
            <a:off x="1676400" y="6356350"/>
            <a:ext cx="6324600" cy="365125"/>
          </a:xfrm>
        </p:spPr>
        <p:txBody>
          <a:bodyPr/>
          <a:lstStyle/>
          <a:p>
            <a:r>
              <a:rPr lang="en-US"/>
              <a:t>AEL WIOA Summer Institute June 20 - 23, 2017</a:t>
            </a:r>
            <a:endParaRPr lang="en-US" dirty="0"/>
          </a:p>
        </p:txBody>
      </p:sp>
      <p:pic>
        <p:nvPicPr>
          <p:cNvPr id="1026" name="Picture 2" title="Program Funding Table"/>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963967" y="1216935"/>
            <a:ext cx="6858000" cy="51394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622064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p:txBody>
          <a:bodyPr>
            <a:normAutofit/>
          </a:bodyPr>
          <a:lstStyle/>
          <a:p>
            <a:pPr algn="l" eaLnBrk="1" hangingPunct="1"/>
            <a:r>
              <a:rPr lang="en-US" altLang="en-US" sz="3600" dirty="0">
                <a:cs typeface="Aharoni" pitchFamily="2" charset="-79"/>
              </a:rPr>
              <a:t>Funding Sources and Authorities</a:t>
            </a:r>
          </a:p>
        </p:txBody>
      </p:sp>
      <p:sp>
        <p:nvSpPr>
          <p:cNvPr id="9219" name="Content Placeholder 4"/>
          <p:cNvSpPr>
            <a:spLocks noGrp="1"/>
          </p:cNvSpPr>
          <p:nvPr>
            <p:ph idx="1"/>
          </p:nvPr>
        </p:nvSpPr>
        <p:spPr/>
        <p:txBody>
          <a:bodyPr>
            <a:normAutofit/>
          </a:bodyPr>
          <a:lstStyle/>
          <a:p>
            <a:pPr marL="0" indent="0" eaLnBrk="1" hangingPunct="1">
              <a:buNone/>
            </a:pPr>
            <a:r>
              <a:rPr lang="en-US" altLang="en-US" i="1" dirty="0"/>
              <a:t>That’s the end of this section, it’s time for a….</a:t>
            </a:r>
          </a:p>
          <a:p>
            <a:pPr marL="0" indent="0" eaLnBrk="1" hangingPunct="1">
              <a:buNone/>
            </a:pPr>
            <a:endParaRPr lang="en-US" altLang="en-US" i="1" dirty="0"/>
          </a:p>
          <a:p>
            <a:pPr marL="0" indent="0" algn="ctr" eaLnBrk="1" hangingPunct="1">
              <a:buNone/>
            </a:pPr>
            <a:r>
              <a:rPr lang="en-US" altLang="en-US" i="1" dirty="0"/>
              <a:t>POP QUIZ, HOT SHOT!</a:t>
            </a:r>
          </a:p>
        </p:txBody>
      </p:sp>
      <p:cxnSp>
        <p:nvCxnSpPr>
          <p:cNvPr id="4" name="Straight Connector 3" title="Line"/>
          <p:cNvCxnSpPr/>
          <p:nvPr/>
        </p:nvCxnSpPr>
        <p:spPr>
          <a:xfrm>
            <a:off x="457200" y="1219200"/>
            <a:ext cx="8229600" cy="0"/>
          </a:xfrm>
          <a:prstGeom prst="line">
            <a:avLst/>
          </a:prstGeom>
          <a:ln w="38100" cap="rnd" cmpd="sng">
            <a:solidFill>
              <a:schemeClr val="accent5">
                <a:lumMod val="75000"/>
              </a:schemeClr>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pPr>
              <a:defRPr/>
            </a:pPr>
            <a:fld id="{05161A14-35E8-4FEA-84E0-FE5CE85AE431}" type="slidenum">
              <a:rPr lang="en-US" smtClean="0"/>
              <a:pPr>
                <a:defRPr/>
              </a:pPr>
              <a:t>20</a:t>
            </a:fld>
            <a:endParaRPr lang="en-US" dirty="0"/>
          </a:p>
        </p:txBody>
      </p:sp>
      <p:sp>
        <p:nvSpPr>
          <p:cNvPr id="2" name="Footer Placeholder 1"/>
          <p:cNvSpPr>
            <a:spLocks noGrp="1"/>
          </p:cNvSpPr>
          <p:nvPr>
            <p:ph type="ftr" sz="quarter" idx="11"/>
          </p:nvPr>
        </p:nvSpPr>
        <p:spPr>
          <a:xfrm>
            <a:off x="1371600" y="6324600"/>
            <a:ext cx="6781800" cy="396875"/>
          </a:xfrm>
        </p:spPr>
        <p:txBody>
          <a:bodyPr/>
          <a:lstStyle/>
          <a:p>
            <a:r>
              <a:rPr lang="en-US" dirty="0"/>
              <a:t>AEL WIOA Summer Institute: June 20 - 23, 2017</a:t>
            </a:r>
          </a:p>
        </p:txBody>
      </p:sp>
    </p:spTree>
    <p:extLst>
      <p:ext uri="{BB962C8B-B14F-4D97-AF65-F5344CB8AC3E}">
        <p14:creationId xmlns:p14="http://schemas.microsoft.com/office/powerpoint/2010/main" val="16641526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p:txBody>
          <a:bodyPr/>
          <a:lstStyle/>
          <a:p>
            <a:pPr algn="l" eaLnBrk="1" hangingPunct="1"/>
            <a:r>
              <a:rPr lang="en-US" altLang="en-US" sz="3600" dirty="0">
                <a:cs typeface="Aharoni" pitchFamily="2" charset="-79"/>
              </a:rPr>
              <a:t>Sources of AEL Funding: B-1 and CDER</a:t>
            </a:r>
            <a:r>
              <a:rPr lang="en-US" altLang="en-US" dirty="0">
                <a:latin typeface="Aharoni" pitchFamily="2" charset="-79"/>
                <a:cs typeface="Aharoni" pitchFamily="2" charset="-79"/>
              </a:rPr>
              <a:t>	</a:t>
            </a:r>
          </a:p>
        </p:txBody>
      </p:sp>
      <p:sp>
        <p:nvSpPr>
          <p:cNvPr id="9219" name="Content Placeholder 4"/>
          <p:cNvSpPr>
            <a:spLocks noGrp="1"/>
          </p:cNvSpPr>
          <p:nvPr>
            <p:ph idx="1"/>
          </p:nvPr>
        </p:nvSpPr>
        <p:spPr/>
        <p:txBody>
          <a:bodyPr>
            <a:normAutofit lnSpcReduction="10000"/>
          </a:bodyPr>
          <a:lstStyle/>
          <a:p>
            <a:pPr marL="0" indent="0">
              <a:buNone/>
            </a:pPr>
            <a:r>
              <a:rPr lang="en-US" altLang="en-US" sz="2800" i="1" dirty="0"/>
              <a:t>B-1:Federal AEFLA funds </a:t>
            </a:r>
          </a:p>
          <a:p>
            <a:pPr lvl="1"/>
            <a:r>
              <a:rPr lang="en-US" altLang="en-US" sz="2400" i="1" dirty="0"/>
              <a:t>CDER: AEL</a:t>
            </a:r>
          </a:p>
          <a:p>
            <a:pPr marL="0" indent="0">
              <a:buNone/>
            </a:pPr>
            <a:r>
              <a:rPr lang="en-US" altLang="en-US" sz="2800" i="1" dirty="0"/>
              <a:t>B-1: AEFLA State</a:t>
            </a:r>
          </a:p>
          <a:p>
            <a:pPr lvl="1"/>
            <a:r>
              <a:rPr lang="en-US" altLang="en-US" sz="2400" i="1" dirty="0"/>
              <a:t>CDER: GR (General Revenue)</a:t>
            </a:r>
          </a:p>
          <a:p>
            <a:pPr marL="0" indent="0">
              <a:buNone/>
            </a:pPr>
            <a:r>
              <a:rPr lang="en-US" altLang="en-US" sz="2800" i="1" dirty="0"/>
              <a:t>B-1: TANF Federal and State</a:t>
            </a:r>
          </a:p>
          <a:p>
            <a:pPr lvl="1"/>
            <a:r>
              <a:rPr lang="en-US" altLang="en-US" sz="2400" i="1" dirty="0"/>
              <a:t>CDER: TAN</a:t>
            </a:r>
          </a:p>
          <a:p>
            <a:pPr marL="0" indent="0">
              <a:buNone/>
            </a:pPr>
            <a:r>
              <a:rPr lang="en-US" altLang="en-US" sz="2800" i="1" dirty="0"/>
              <a:t>B-1: EL Civics</a:t>
            </a:r>
          </a:p>
          <a:p>
            <a:pPr lvl="1"/>
            <a:r>
              <a:rPr lang="en-US" altLang="en-US" sz="2400" i="1" dirty="0"/>
              <a:t>CDER: IET ELC</a:t>
            </a:r>
          </a:p>
          <a:p>
            <a:pPr marL="0" indent="0">
              <a:buNone/>
            </a:pPr>
            <a:r>
              <a:rPr lang="en-US" altLang="en-US" sz="2800" i="1" dirty="0"/>
              <a:t>B-1: Professional Development</a:t>
            </a:r>
          </a:p>
          <a:p>
            <a:pPr lvl="1"/>
            <a:r>
              <a:rPr lang="en-US" altLang="en-US" sz="2400" i="1" dirty="0"/>
              <a:t>CDER: Professional Development</a:t>
            </a:r>
          </a:p>
          <a:p>
            <a:pPr marL="0" indent="0">
              <a:buNone/>
            </a:pPr>
            <a:endParaRPr lang="en-US" altLang="en-US" i="1" dirty="0"/>
          </a:p>
        </p:txBody>
      </p:sp>
      <p:cxnSp>
        <p:nvCxnSpPr>
          <p:cNvPr id="4" name="Straight Connector 3" title="Line"/>
          <p:cNvCxnSpPr/>
          <p:nvPr/>
        </p:nvCxnSpPr>
        <p:spPr>
          <a:xfrm>
            <a:off x="457200" y="1219200"/>
            <a:ext cx="8229600" cy="0"/>
          </a:xfrm>
          <a:prstGeom prst="line">
            <a:avLst/>
          </a:prstGeom>
          <a:ln w="38100" cap="rnd" cmpd="sng">
            <a:solidFill>
              <a:schemeClr val="accent5">
                <a:lumMod val="75000"/>
              </a:schemeClr>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pPr>
              <a:defRPr/>
            </a:pPr>
            <a:fld id="{05161A14-35E8-4FEA-84E0-FE5CE85AE431}" type="slidenum">
              <a:rPr lang="en-US" smtClean="0"/>
              <a:pPr>
                <a:defRPr/>
              </a:pPr>
              <a:t>3</a:t>
            </a:fld>
            <a:endParaRPr lang="en-US" dirty="0"/>
          </a:p>
        </p:txBody>
      </p:sp>
      <p:sp>
        <p:nvSpPr>
          <p:cNvPr id="2" name="Footer Placeholder 1"/>
          <p:cNvSpPr>
            <a:spLocks noGrp="1"/>
          </p:cNvSpPr>
          <p:nvPr>
            <p:ph type="ftr" sz="quarter" idx="11"/>
          </p:nvPr>
        </p:nvSpPr>
        <p:spPr>
          <a:xfrm>
            <a:off x="1371600" y="6324600"/>
            <a:ext cx="6781800" cy="396875"/>
          </a:xfrm>
        </p:spPr>
        <p:txBody>
          <a:bodyPr/>
          <a:lstStyle/>
          <a:p>
            <a:r>
              <a:rPr lang="en-US" dirty="0"/>
              <a:t>AEL WIOA Summer Institute: June 20 - 23, 2017</a:t>
            </a:r>
          </a:p>
        </p:txBody>
      </p:sp>
    </p:spTree>
    <p:extLst>
      <p:ext uri="{BB962C8B-B14F-4D97-AF65-F5344CB8AC3E}">
        <p14:creationId xmlns:p14="http://schemas.microsoft.com/office/powerpoint/2010/main" val="7515040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p:txBody>
          <a:bodyPr/>
          <a:lstStyle/>
          <a:p>
            <a:pPr algn="l" eaLnBrk="1" hangingPunct="1"/>
            <a:r>
              <a:rPr lang="en-US" altLang="en-US" sz="3600" dirty="0">
                <a:cs typeface="Aharoni" pitchFamily="2" charset="-79"/>
              </a:rPr>
              <a:t>Sources of AEL Funding</a:t>
            </a:r>
            <a:r>
              <a:rPr lang="en-US" altLang="en-US" dirty="0">
                <a:latin typeface="Aharoni" pitchFamily="2" charset="-79"/>
                <a:cs typeface="Aharoni" pitchFamily="2" charset="-79"/>
              </a:rPr>
              <a:t>	</a:t>
            </a:r>
          </a:p>
        </p:txBody>
      </p:sp>
      <p:sp>
        <p:nvSpPr>
          <p:cNvPr id="9219" name="Content Placeholder 4"/>
          <p:cNvSpPr>
            <a:spLocks noGrp="1"/>
          </p:cNvSpPr>
          <p:nvPr>
            <p:ph idx="1"/>
          </p:nvPr>
        </p:nvSpPr>
        <p:spPr/>
        <p:txBody>
          <a:bodyPr>
            <a:normAutofit/>
          </a:bodyPr>
          <a:lstStyle/>
          <a:p>
            <a:pPr marL="0" indent="0">
              <a:buNone/>
            </a:pPr>
            <a:r>
              <a:rPr lang="en-US" altLang="en-US" sz="2800" i="1" dirty="0"/>
              <a:t>B-1:Federal AEFLA funds </a:t>
            </a:r>
          </a:p>
          <a:p>
            <a:r>
              <a:rPr lang="en-US" altLang="en-US" sz="2800" i="1" dirty="0"/>
              <a:t>CDER: AEL</a:t>
            </a:r>
          </a:p>
          <a:p>
            <a:pPr marL="0" indent="0">
              <a:buNone/>
            </a:pPr>
            <a:r>
              <a:rPr lang="en-US" altLang="en-US" sz="2800" i="1" dirty="0"/>
              <a:t>There is only one thing you can do with your Federal AEFLA dollars that you cannot do with other AEL funding sources…..anyone??</a:t>
            </a:r>
          </a:p>
          <a:p>
            <a:pPr marL="0" indent="0">
              <a:buNone/>
            </a:pPr>
            <a:endParaRPr lang="en-US" altLang="en-US" sz="2800" i="1" dirty="0"/>
          </a:p>
          <a:p>
            <a:pPr marL="0" indent="0">
              <a:buNone/>
            </a:pPr>
            <a:r>
              <a:rPr lang="en-US" altLang="en-US" sz="2800" i="1" dirty="0"/>
              <a:t>It’s a tracked sub-set of your Federal AEFLA dollars, located at the bottom of your B-1…?</a:t>
            </a:r>
          </a:p>
          <a:p>
            <a:pPr marL="0" indent="0">
              <a:buNone/>
            </a:pPr>
            <a:r>
              <a:rPr lang="en-US" altLang="en-US" sz="2800" i="1" dirty="0"/>
              <a:t>That’s right, </a:t>
            </a:r>
            <a:r>
              <a:rPr lang="en-US" altLang="en-US" sz="2800" i="1" dirty="0">
                <a:solidFill>
                  <a:srgbClr val="FF0000"/>
                </a:solidFill>
              </a:rPr>
              <a:t>CORRECTIONS</a:t>
            </a:r>
            <a:r>
              <a:rPr lang="en-US" altLang="en-US" sz="2800" i="1" dirty="0"/>
              <a:t>!</a:t>
            </a:r>
          </a:p>
          <a:p>
            <a:pPr marL="0" indent="0">
              <a:buNone/>
            </a:pPr>
            <a:endParaRPr lang="en-US" altLang="en-US" i="1" dirty="0"/>
          </a:p>
        </p:txBody>
      </p:sp>
      <p:cxnSp>
        <p:nvCxnSpPr>
          <p:cNvPr id="4" name="Straight Connector 3" title="Line"/>
          <p:cNvCxnSpPr/>
          <p:nvPr/>
        </p:nvCxnSpPr>
        <p:spPr>
          <a:xfrm>
            <a:off x="457200" y="1219200"/>
            <a:ext cx="8229600" cy="0"/>
          </a:xfrm>
          <a:prstGeom prst="line">
            <a:avLst/>
          </a:prstGeom>
          <a:ln w="38100" cap="rnd" cmpd="sng">
            <a:solidFill>
              <a:schemeClr val="accent5">
                <a:lumMod val="75000"/>
              </a:schemeClr>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pPr>
              <a:defRPr/>
            </a:pPr>
            <a:fld id="{05161A14-35E8-4FEA-84E0-FE5CE85AE431}" type="slidenum">
              <a:rPr lang="en-US" smtClean="0"/>
              <a:pPr>
                <a:defRPr/>
              </a:pPr>
              <a:t>4</a:t>
            </a:fld>
            <a:endParaRPr lang="en-US" dirty="0"/>
          </a:p>
        </p:txBody>
      </p:sp>
      <p:sp>
        <p:nvSpPr>
          <p:cNvPr id="2" name="Footer Placeholder 1"/>
          <p:cNvSpPr>
            <a:spLocks noGrp="1"/>
          </p:cNvSpPr>
          <p:nvPr>
            <p:ph type="ftr" sz="quarter" idx="11"/>
          </p:nvPr>
        </p:nvSpPr>
        <p:spPr>
          <a:xfrm>
            <a:off x="1371600" y="6324600"/>
            <a:ext cx="6781800" cy="396875"/>
          </a:xfrm>
        </p:spPr>
        <p:txBody>
          <a:bodyPr/>
          <a:lstStyle/>
          <a:p>
            <a:r>
              <a:rPr lang="en-US" dirty="0"/>
              <a:t>AEL WIOA Summer Institute: June 20 - 23, 2017</a:t>
            </a:r>
          </a:p>
        </p:txBody>
      </p:sp>
    </p:spTree>
    <p:extLst>
      <p:ext uri="{BB962C8B-B14F-4D97-AF65-F5344CB8AC3E}">
        <p14:creationId xmlns:p14="http://schemas.microsoft.com/office/powerpoint/2010/main" val="26422352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p:txBody>
          <a:bodyPr>
            <a:normAutofit/>
          </a:bodyPr>
          <a:lstStyle/>
          <a:p>
            <a:pPr algn="l" eaLnBrk="1" hangingPunct="1"/>
            <a:r>
              <a:rPr lang="en-US" altLang="en-US" sz="3600" dirty="0">
                <a:cs typeface="Aharoni" pitchFamily="2" charset="-79"/>
              </a:rPr>
              <a:t>AEFLA Federal: Corrections</a:t>
            </a:r>
            <a:r>
              <a:rPr lang="en-US" altLang="en-US" dirty="0">
                <a:latin typeface="Aharoni" pitchFamily="2" charset="-79"/>
                <a:cs typeface="Aharoni" pitchFamily="2" charset="-79"/>
              </a:rPr>
              <a:t>	</a:t>
            </a:r>
          </a:p>
        </p:txBody>
      </p:sp>
      <p:sp>
        <p:nvSpPr>
          <p:cNvPr id="9219" name="Content Placeholder 4"/>
          <p:cNvSpPr>
            <a:spLocks noGrp="1"/>
          </p:cNvSpPr>
          <p:nvPr>
            <p:ph idx="1"/>
          </p:nvPr>
        </p:nvSpPr>
        <p:spPr/>
        <p:txBody>
          <a:bodyPr>
            <a:normAutofit/>
          </a:bodyPr>
          <a:lstStyle/>
          <a:p>
            <a:pPr marL="0" indent="0" algn="ctr">
              <a:buNone/>
            </a:pPr>
            <a:endParaRPr lang="en-US" altLang="en-US" i="1" dirty="0"/>
          </a:p>
          <a:p>
            <a:pPr marL="0" indent="0" algn="ctr">
              <a:buNone/>
            </a:pPr>
            <a:r>
              <a:rPr lang="en-US" altLang="en-US" i="1" dirty="0"/>
              <a:t>Chris LeFeve, TWC/AEL Program Specialist</a:t>
            </a:r>
          </a:p>
          <a:p>
            <a:pPr marL="0" indent="0" algn="ctr">
              <a:buNone/>
            </a:pPr>
            <a:r>
              <a:rPr lang="en-US" altLang="en-US" sz="2400" i="1" dirty="0">
                <a:hlinkClick r:id="rId3"/>
              </a:rPr>
              <a:t>Chris.lefeve@twc.state.tx.us</a:t>
            </a:r>
            <a:endParaRPr lang="en-US" altLang="en-US" sz="2400" i="1" dirty="0"/>
          </a:p>
          <a:p>
            <a:pPr marL="0" indent="0" algn="ctr">
              <a:buNone/>
            </a:pPr>
            <a:endParaRPr lang="en-US" altLang="en-US" sz="2400" i="1" dirty="0"/>
          </a:p>
          <a:p>
            <a:pPr marL="0" indent="0" algn="ctr">
              <a:buNone/>
            </a:pPr>
            <a:r>
              <a:rPr lang="en-US" altLang="en-US" i="1" dirty="0"/>
              <a:t>Veronica Moore, TWC/AEL Program Specialist</a:t>
            </a:r>
          </a:p>
          <a:p>
            <a:pPr marL="0" indent="0" algn="ctr">
              <a:buNone/>
            </a:pPr>
            <a:r>
              <a:rPr lang="en-US" altLang="en-US" sz="2400" i="1" dirty="0">
                <a:hlinkClick r:id="rId4"/>
              </a:rPr>
              <a:t>Veronica.moore@twc.state.tx.us</a:t>
            </a:r>
            <a:endParaRPr lang="en-US" altLang="en-US" sz="2400" i="1" dirty="0"/>
          </a:p>
          <a:p>
            <a:pPr marL="0" indent="0" algn="ctr">
              <a:buNone/>
            </a:pPr>
            <a:endParaRPr lang="en-US" altLang="en-US" sz="2400" i="1" dirty="0"/>
          </a:p>
        </p:txBody>
      </p:sp>
      <p:cxnSp>
        <p:nvCxnSpPr>
          <p:cNvPr id="4" name="Straight Connector 3" title="Line"/>
          <p:cNvCxnSpPr/>
          <p:nvPr/>
        </p:nvCxnSpPr>
        <p:spPr>
          <a:xfrm>
            <a:off x="457200" y="1219200"/>
            <a:ext cx="8229600" cy="0"/>
          </a:xfrm>
          <a:prstGeom prst="line">
            <a:avLst/>
          </a:prstGeom>
          <a:ln w="38100" cap="rnd" cmpd="sng">
            <a:solidFill>
              <a:schemeClr val="accent5">
                <a:lumMod val="75000"/>
              </a:schemeClr>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pPr>
              <a:defRPr/>
            </a:pPr>
            <a:fld id="{05161A14-35E8-4FEA-84E0-FE5CE85AE431}" type="slidenum">
              <a:rPr lang="en-US" smtClean="0"/>
              <a:pPr>
                <a:defRPr/>
              </a:pPr>
              <a:t>5</a:t>
            </a:fld>
            <a:endParaRPr lang="en-US" dirty="0"/>
          </a:p>
        </p:txBody>
      </p:sp>
      <p:sp>
        <p:nvSpPr>
          <p:cNvPr id="2" name="Footer Placeholder 1"/>
          <p:cNvSpPr>
            <a:spLocks noGrp="1"/>
          </p:cNvSpPr>
          <p:nvPr>
            <p:ph type="ftr" sz="quarter" idx="11"/>
          </p:nvPr>
        </p:nvSpPr>
        <p:spPr>
          <a:xfrm>
            <a:off x="1371600" y="6324600"/>
            <a:ext cx="6781800" cy="396875"/>
          </a:xfrm>
        </p:spPr>
        <p:txBody>
          <a:bodyPr/>
          <a:lstStyle/>
          <a:p>
            <a:r>
              <a:rPr lang="en-US" dirty="0"/>
              <a:t>AEL WIOA Summer Institute: June 20 - 23, 2017</a:t>
            </a:r>
          </a:p>
        </p:txBody>
      </p:sp>
    </p:spTree>
    <p:extLst>
      <p:ext uri="{BB962C8B-B14F-4D97-AF65-F5344CB8AC3E}">
        <p14:creationId xmlns:p14="http://schemas.microsoft.com/office/powerpoint/2010/main" val="27655783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a:xfrm>
            <a:off x="457200" y="152400"/>
            <a:ext cx="8229600" cy="1371600"/>
          </a:xfrm>
        </p:spPr>
        <p:txBody>
          <a:bodyPr>
            <a:noAutofit/>
          </a:bodyPr>
          <a:lstStyle/>
          <a:p>
            <a:pPr algn="l"/>
            <a:r>
              <a:rPr lang="en-US" sz="3600" spc="-100" dirty="0">
                <a:cs typeface="Aharoni" panose="02010803020104030203" pitchFamily="2" charset="-79"/>
              </a:rPr>
              <a:t>8 Allowable Activities Under Corrections</a:t>
            </a:r>
            <a:endParaRPr lang="en-US" altLang="en-US" sz="3600" dirty="0">
              <a:cs typeface="Aharoni" pitchFamily="2" charset="-79"/>
            </a:endParaRPr>
          </a:p>
        </p:txBody>
      </p:sp>
      <p:sp>
        <p:nvSpPr>
          <p:cNvPr id="9219" name="Content Placeholder 4"/>
          <p:cNvSpPr>
            <a:spLocks noGrp="1"/>
          </p:cNvSpPr>
          <p:nvPr>
            <p:ph idx="1"/>
          </p:nvPr>
        </p:nvSpPr>
        <p:spPr>
          <a:xfrm>
            <a:off x="457200" y="1676400"/>
            <a:ext cx="8229600" cy="4449763"/>
          </a:xfrm>
        </p:spPr>
        <p:txBody>
          <a:bodyPr>
            <a:normAutofit fontScale="85000" lnSpcReduction="20000"/>
          </a:bodyPr>
          <a:lstStyle/>
          <a:p>
            <a:pPr marL="0" lvl="0" indent="0">
              <a:buNone/>
            </a:pPr>
            <a:r>
              <a:rPr lang="en-US" sz="2800" b="1" dirty="0"/>
              <a:t>463.60(b) </a:t>
            </a:r>
            <a:r>
              <a:rPr lang="en-US" sz="2800" dirty="0"/>
              <a:t>The funds described in subsection (a) must be used for the cost of educational programs for criminal offenders in correctional institutions and other institutionalized individuals, including academic programs for—</a:t>
            </a:r>
          </a:p>
          <a:p>
            <a:pPr marL="0" lvl="0" indent="0">
              <a:buClr>
                <a:srgbClr val="A9A57C"/>
              </a:buClr>
              <a:buNone/>
            </a:pPr>
            <a:r>
              <a:rPr lang="en-US" sz="2800" b="1" i="1" dirty="0">
                <a:solidFill>
                  <a:srgbClr val="2F2B20"/>
                </a:solidFill>
              </a:rPr>
              <a:t>(1) </a:t>
            </a:r>
            <a:r>
              <a:rPr lang="en-US" sz="2800" b="1" dirty="0">
                <a:solidFill>
                  <a:srgbClr val="FF0000"/>
                </a:solidFill>
              </a:rPr>
              <a:t>Adult education and literacy activities</a:t>
            </a:r>
          </a:p>
          <a:p>
            <a:pPr marL="0" lvl="0" indent="0">
              <a:buClr>
                <a:srgbClr val="A9A57C"/>
              </a:buClr>
              <a:buNone/>
            </a:pPr>
            <a:r>
              <a:rPr lang="en-US" sz="2800" b="1" i="1" dirty="0">
                <a:solidFill>
                  <a:srgbClr val="2F2B20"/>
                </a:solidFill>
              </a:rPr>
              <a:t>(2) </a:t>
            </a:r>
            <a:r>
              <a:rPr lang="en-US" sz="2800" b="1" dirty="0">
                <a:solidFill>
                  <a:srgbClr val="2F2B20"/>
                </a:solidFill>
              </a:rPr>
              <a:t>Special education, determined by eligible agency</a:t>
            </a:r>
          </a:p>
          <a:p>
            <a:pPr marL="0" lvl="0" indent="0">
              <a:buClr>
                <a:srgbClr val="A9A57C"/>
              </a:buClr>
              <a:buNone/>
            </a:pPr>
            <a:r>
              <a:rPr lang="en-US" sz="2800" b="1" i="1" dirty="0">
                <a:solidFill>
                  <a:srgbClr val="2F2B20"/>
                </a:solidFill>
              </a:rPr>
              <a:t>(3) </a:t>
            </a:r>
            <a:r>
              <a:rPr lang="en-US" sz="2800" b="1" dirty="0">
                <a:solidFill>
                  <a:srgbClr val="2F2B20"/>
                </a:solidFill>
              </a:rPr>
              <a:t>Secondary school credit</a:t>
            </a:r>
          </a:p>
          <a:p>
            <a:pPr marL="0" lvl="0" indent="0">
              <a:buClr>
                <a:srgbClr val="A9A57C"/>
              </a:buClr>
              <a:buNone/>
            </a:pPr>
            <a:r>
              <a:rPr lang="en-US" sz="2800" b="1" i="1" dirty="0">
                <a:solidFill>
                  <a:srgbClr val="2F2B20"/>
                </a:solidFill>
              </a:rPr>
              <a:t>(4) </a:t>
            </a:r>
            <a:r>
              <a:rPr lang="en-US" sz="2800" b="1" dirty="0">
                <a:solidFill>
                  <a:srgbClr val="FF0000"/>
                </a:solidFill>
              </a:rPr>
              <a:t>Integrated education and training</a:t>
            </a:r>
          </a:p>
          <a:p>
            <a:pPr marL="0" lvl="0" indent="0">
              <a:buClr>
                <a:srgbClr val="A9A57C"/>
              </a:buClr>
              <a:buNone/>
            </a:pPr>
            <a:r>
              <a:rPr lang="en-US" sz="2800" b="1" i="1" dirty="0">
                <a:solidFill>
                  <a:prstClr val="black"/>
                </a:solidFill>
              </a:rPr>
              <a:t>(5) </a:t>
            </a:r>
            <a:r>
              <a:rPr lang="en-US" sz="2800" b="1" dirty="0">
                <a:solidFill>
                  <a:srgbClr val="FF0000"/>
                </a:solidFill>
              </a:rPr>
              <a:t>Career pathways </a:t>
            </a:r>
            <a:r>
              <a:rPr lang="en-US" sz="2800" dirty="0">
                <a:solidFill>
                  <a:srgbClr val="2F2B20"/>
                </a:solidFill>
              </a:rPr>
              <a:t>	</a:t>
            </a:r>
          </a:p>
          <a:p>
            <a:pPr marL="0" lvl="0" indent="0">
              <a:buClr>
                <a:srgbClr val="A9A57C"/>
              </a:buClr>
              <a:buNone/>
            </a:pPr>
            <a:r>
              <a:rPr lang="en-US" sz="2800" b="1" i="1" dirty="0">
                <a:solidFill>
                  <a:srgbClr val="2F2B20"/>
                </a:solidFill>
              </a:rPr>
              <a:t>(6) </a:t>
            </a:r>
            <a:r>
              <a:rPr lang="en-US" sz="2800" b="1" dirty="0">
                <a:solidFill>
                  <a:srgbClr val="FF0000"/>
                </a:solidFill>
              </a:rPr>
              <a:t>Concurrent enrollment</a:t>
            </a:r>
          </a:p>
          <a:p>
            <a:pPr marL="0" lvl="0" indent="0">
              <a:buClr>
                <a:srgbClr val="A9A57C"/>
              </a:buClr>
              <a:buNone/>
            </a:pPr>
            <a:r>
              <a:rPr lang="en-US" sz="2800" b="1" i="1" dirty="0">
                <a:solidFill>
                  <a:srgbClr val="2F2B20"/>
                </a:solidFill>
              </a:rPr>
              <a:t>(7) </a:t>
            </a:r>
            <a:r>
              <a:rPr lang="en-US" sz="2800" b="1" dirty="0">
                <a:solidFill>
                  <a:srgbClr val="2F2B20"/>
                </a:solidFill>
              </a:rPr>
              <a:t>Peer tutoring</a:t>
            </a:r>
          </a:p>
          <a:p>
            <a:pPr marL="0" lvl="0" indent="0">
              <a:buClr>
                <a:srgbClr val="A9A57C"/>
              </a:buClr>
              <a:buNone/>
            </a:pPr>
            <a:r>
              <a:rPr lang="en-US" sz="2800" b="1" dirty="0">
                <a:solidFill>
                  <a:srgbClr val="2F2B20"/>
                </a:solidFill>
              </a:rPr>
              <a:t>                 </a:t>
            </a:r>
            <a:endParaRPr lang="en-US" sz="2800" dirty="0">
              <a:solidFill>
                <a:srgbClr val="2F2B20"/>
              </a:solidFill>
            </a:endParaRPr>
          </a:p>
          <a:p>
            <a:pPr marL="0" indent="0" eaLnBrk="1" hangingPunct="1">
              <a:buNone/>
            </a:pPr>
            <a:endParaRPr lang="en-US" altLang="en-US" i="1" dirty="0"/>
          </a:p>
        </p:txBody>
      </p:sp>
      <p:cxnSp>
        <p:nvCxnSpPr>
          <p:cNvPr id="4" name="Straight Connector 3" title="Line"/>
          <p:cNvCxnSpPr/>
          <p:nvPr/>
        </p:nvCxnSpPr>
        <p:spPr>
          <a:xfrm>
            <a:off x="457200" y="1524000"/>
            <a:ext cx="8229600" cy="0"/>
          </a:xfrm>
          <a:prstGeom prst="line">
            <a:avLst/>
          </a:prstGeom>
          <a:ln w="38100" cap="rnd" cmpd="sng">
            <a:solidFill>
              <a:schemeClr val="accent5">
                <a:lumMod val="75000"/>
              </a:schemeClr>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pPr>
              <a:defRPr/>
            </a:pPr>
            <a:fld id="{05161A14-35E8-4FEA-84E0-FE5CE85AE431}" type="slidenum">
              <a:rPr lang="en-US" smtClean="0"/>
              <a:pPr>
                <a:defRPr/>
              </a:pPr>
              <a:t>6</a:t>
            </a:fld>
            <a:endParaRPr lang="en-US" dirty="0"/>
          </a:p>
        </p:txBody>
      </p:sp>
      <p:sp>
        <p:nvSpPr>
          <p:cNvPr id="2" name="Footer Placeholder 1"/>
          <p:cNvSpPr>
            <a:spLocks noGrp="1"/>
          </p:cNvSpPr>
          <p:nvPr>
            <p:ph type="ftr" sz="quarter" idx="11"/>
          </p:nvPr>
        </p:nvSpPr>
        <p:spPr>
          <a:xfrm>
            <a:off x="1371600" y="6324600"/>
            <a:ext cx="6781800" cy="396875"/>
          </a:xfrm>
        </p:spPr>
        <p:txBody>
          <a:bodyPr/>
          <a:lstStyle/>
          <a:p>
            <a:r>
              <a:rPr lang="en-US" dirty="0"/>
              <a:t>AEL WIOA Summer Institute: June 20 - 23, 2017</a:t>
            </a:r>
          </a:p>
        </p:txBody>
      </p:sp>
    </p:spTree>
    <p:extLst>
      <p:ext uri="{BB962C8B-B14F-4D97-AF65-F5344CB8AC3E}">
        <p14:creationId xmlns:p14="http://schemas.microsoft.com/office/powerpoint/2010/main" val="19087337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a:xfrm>
            <a:off x="457200" y="274638"/>
            <a:ext cx="8229600" cy="1020762"/>
          </a:xfrm>
        </p:spPr>
        <p:txBody>
          <a:bodyPr>
            <a:noAutofit/>
          </a:bodyPr>
          <a:lstStyle/>
          <a:p>
            <a:pPr algn="l"/>
            <a:r>
              <a:rPr lang="en-US" sz="3600" spc="-100" dirty="0">
                <a:cs typeface="Aharoni" panose="02010803020104030203" pitchFamily="2" charset="-79"/>
              </a:rPr>
              <a:t>Continued: 8 Allowable Activities Under Corrections</a:t>
            </a:r>
            <a:endParaRPr lang="en-US" altLang="en-US" sz="3600" dirty="0">
              <a:cs typeface="Aharoni" pitchFamily="2" charset="-79"/>
            </a:endParaRPr>
          </a:p>
        </p:txBody>
      </p:sp>
      <p:sp>
        <p:nvSpPr>
          <p:cNvPr id="9219" name="Content Placeholder 4"/>
          <p:cNvSpPr>
            <a:spLocks noGrp="1"/>
          </p:cNvSpPr>
          <p:nvPr>
            <p:ph idx="1"/>
          </p:nvPr>
        </p:nvSpPr>
        <p:spPr>
          <a:xfrm>
            <a:off x="457200" y="1828800"/>
            <a:ext cx="8229600" cy="4297363"/>
          </a:xfrm>
        </p:spPr>
        <p:txBody>
          <a:bodyPr>
            <a:normAutofit fontScale="55000" lnSpcReduction="20000"/>
          </a:bodyPr>
          <a:lstStyle/>
          <a:p>
            <a:pPr marL="0" lvl="0" indent="0">
              <a:buClr>
                <a:srgbClr val="A9A57C"/>
              </a:buClr>
              <a:buNone/>
            </a:pPr>
            <a:r>
              <a:rPr lang="en-US" b="1" i="1" dirty="0">
                <a:solidFill>
                  <a:srgbClr val="2F2B20"/>
                </a:solidFill>
              </a:rPr>
              <a:t>8) </a:t>
            </a:r>
            <a:r>
              <a:rPr lang="en-US" b="1" dirty="0">
                <a:solidFill>
                  <a:srgbClr val="FF0000"/>
                </a:solidFill>
              </a:rPr>
              <a:t>Transition to re-entry initiatives and other post-release services with the goal of reducing recidivism</a:t>
            </a:r>
            <a:r>
              <a:rPr lang="en-US" b="1" dirty="0">
                <a:solidFill>
                  <a:srgbClr val="2F2B20"/>
                </a:solidFill>
              </a:rPr>
              <a:t>.</a:t>
            </a:r>
          </a:p>
          <a:p>
            <a:pPr marL="0" lvl="0" indent="0">
              <a:buClr>
                <a:srgbClr val="A9A57C"/>
              </a:buClr>
              <a:buNone/>
            </a:pPr>
            <a:r>
              <a:rPr lang="en-US" dirty="0"/>
              <a:t>1)  may include educational counseling or case work to support incarcerated individuals’ transition to re-entry initiatives and other post-release services</a:t>
            </a:r>
          </a:p>
          <a:p>
            <a:pPr marL="0" lvl="0" indent="0">
              <a:buClr>
                <a:srgbClr val="A9A57C"/>
              </a:buClr>
              <a:buNone/>
            </a:pPr>
            <a:r>
              <a:rPr lang="en-US" dirty="0"/>
              <a:t>		</a:t>
            </a:r>
          </a:p>
          <a:p>
            <a:pPr marL="0" lvl="0" indent="0">
              <a:buClr>
                <a:srgbClr val="A9A57C"/>
              </a:buClr>
              <a:buNone/>
            </a:pPr>
            <a:r>
              <a:rPr lang="en-US" dirty="0"/>
              <a:t>2) assisting incarcerated individuals to develop plans for post-release education program participation</a:t>
            </a:r>
          </a:p>
          <a:p>
            <a:pPr marL="0" lvl="0" indent="0">
              <a:buClr>
                <a:srgbClr val="A9A57C"/>
              </a:buClr>
              <a:buNone/>
            </a:pPr>
            <a:r>
              <a:rPr lang="en-US" dirty="0"/>
              <a:t>		</a:t>
            </a:r>
          </a:p>
          <a:p>
            <a:pPr marL="0" lvl="0" indent="0">
              <a:buClr>
                <a:srgbClr val="A9A57C"/>
              </a:buClr>
              <a:buNone/>
            </a:pPr>
            <a:r>
              <a:rPr lang="en-US" dirty="0"/>
              <a:t>3) assisting students in identifying and applying for participation in post-release programs </a:t>
            </a:r>
          </a:p>
          <a:p>
            <a:pPr marL="0" lvl="0" indent="0">
              <a:buClr>
                <a:srgbClr val="A9A57C"/>
              </a:buClr>
              <a:buNone/>
            </a:pPr>
            <a:r>
              <a:rPr lang="en-US" dirty="0"/>
              <a:t>		</a:t>
            </a:r>
          </a:p>
          <a:p>
            <a:pPr marL="0" lvl="0" indent="0">
              <a:buClr>
                <a:srgbClr val="A9A57C"/>
              </a:buClr>
              <a:buNone/>
            </a:pPr>
            <a:r>
              <a:rPr lang="en-US" dirty="0"/>
              <a:t>4) and performing direct outreach to community-based program providers on behalf of re-entering students</a:t>
            </a:r>
          </a:p>
          <a:p>
            <a:pPr marL="0" lvl="0" indent="0">
              <a:buClr>
                <a:srgbClr val="A9A57C"/>
              </a:buClr>
              <a:buNone/>
            </a:pPr>
            <a:r>
              <a:rPr lang="en-US" b="1" dirty="0">
                <a:solidFill>
                  <a:srgbClr val="2F2B20"/>
                </a:solidFill>
              </a:rPr>
              <a:t>	</a:t>
            </a:r>
          </a:p>
          <a:p>
            <a:pPr marL="0" lvl="0" indent="0">
              <a:buClr>
                <a:srgbClr val="A9A57C"/>
              </a:buClr>
              <a:buNone/>
            </a:pPr>
            <a:r>
              <a:rPr lang="en-US" b="1" dirty="0">
                <a:solidFill>
                  <a:srgbClr val="0070C0"/>
                </a:solidFill>
              </a:rPr>
              <a:t>Priority usage of these funds must be given to individuals who are likely to return back to the community within 5 years of receiving services.</a:t>
            </a:r>
          </a:p>
        </p:txBody>
      </p:sp>
      <p:cxnSp>
        <p:nvCxnSpPr>
          <p:cNvPr id="4" name="Straight Connector 3" title="Line"/>
          <p:cNvCxnSpPr/>
          <p:nvPr/>
        </p:nvCxnSpPr>
        <p:spPr>
          <a:xfrm>
            <a:off x="457200" y="1447800"/>
            <a:ext cx="8229600" cy="0"/>
          </a:xfrm>
          <a:prstGeom prst="line">
            <a:avLst/>
          </a:prstGeom>
          <a:ln w="38100" cap="rnd" cmpd="sng">
            <a:solidFill>
              <a:schemeClr val="accent5">
                <a:lumMod val="75000"/>
              </a:schemeClr>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pPr>
              <a:defRPr/>
            </a:pPr>
            <a:fld id="{05161A14-35E8-4FEA-84E0-FE5CE85AE431}" type="slidenum">
              <a:rPr lang="en-US" smtClean="0"/>
              <a:pPr>
                <a:defRPr/>
              </a:pPr>
              <a:t>7</a:t>
            </a:fld>
            <a:endParaRPr lang="en-US" dirty="0"/>
          </a:p>
        </p:txBody>
      </p:sp>
      <p:sp>
        <p:nvSpPr>
          <p:cNvPr id="2" name="Footer Placeholder 1"/>
          <p:cNvSpPr>
            <a:spLocks noGrp="1"/>
          </p:cNvSpPr>
          <p:nvPr>
            <p:ph type="ftr" sz="quarter" idx="11"/>
          </p:nvPr>
        </p:nvSpPr>
        <p:spPr>
          <a:xfrm>
            <a:off x="1371600" y="6324600"/>
            <a:ext cx="6781800" cy="396875"/>
          </a:xfrm>
        </p:spPr>
        <p:txBody>
          <a:bodyPr/>
          <a:lstStyle/>
          <a:p>
            <a:r>
              <a:rPr lang="en-US" dirty="0"/>
              <a:t>AEL WIOA Summer Institute: June 20 - 23, 2017</a:t>
            </a:r>
          </a:p>
        </p:txBody>
      </p:sp>
    </p:spTree>
    <p:extLst>
      <p:ext uri="{BB962C8B-B14F-4D97-AF65-F5344CB8AC3E}">
        <p14:creationId xmlns:p14="http://schemas.microsoft.com/office/powerpoint/2010/main" val="39586558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p:txBody>
          <a:bodyPr>
            <a:noAutofit/>
          </a:bodyPr>
          <a:lstStyle/>
          <a:p>
            <a:pPr algn="l"/>
            <a:r>
              <a:rPr lang="en-US" sz="3600" dirty="0"/>
              <a:t>Transition to Reentry and Post-Release Services : EXPLANATION</a:t>
            </a:r>
            <a:endParaRPr lang="en-US" altLang="en-US" sz="3600" dirty="0">
              <a:latin typeface="Aharoni" pitchFamily="2" charset="-79"/>
              <a:cs typeface="Aharoni" pitchFamily="2" charset="-79"/>
            </a:endParaRPr>
          </a:p>
        </p:txBody>
      </p:sp>
      <p:sp>
        <p:nvSpPr>
          <p:cNvPr id="9219" name="Content Placeholder 4"/>
          <p:cNvSpPr>
            <a:spLocks noGrp="1"/>
          </p:cNvSpPr>
          <p:nvPr>
            <p:ph idx="1"/>
          </p:nvPr>
        </p:nvSpPr>
        <p:spPr/>
        <p:txBody>
          <a:bodyPr>
            <a:normAutofit fontScale="77500" lnSpcReduction="20000"/>
          </a:bodyPr>
          <a:lstStyle/>
          <a:p>
            <a:pPr marL="0" marR="0">
              <a:spcBef>
                <a:spcPts val="0"/>
              </a:spcBef>
              <a:spcAft>
                <a:spcPts val="0"/>
              </a:spcAft>
            </a:pPr>
            <a:r>
              <a:rPr lang="en-US" b="1" spc="20" dirty="0">
                <a:solidFill>
                  <a:srgbClr val="000000"/>
                </a:solidFill>
                <a:ea typeface="Calibri"/>
                <a:cs typeface="Times New Roman"/>
              </a:rPr>
              <a:t>Transition to Re-entry and Post-Release Services</a:t>
            </a:r>
            <a:r>
              <a:rPr lang="en-US" spc="20" dirty="0">
                <a:solidFill>
                  <a:srgbClr val="000000"/>
                </a:solidFill>
                <a:ea typeface="Calibri"/>
                <a:cs typeface="Times New Roman"/>
              </a:rPr>
              <a:t> </a:t>
            </a:r>
            <a:r>
              <a:rPr lang="en-US" sz="3100" spc="20" dirty="0">
                <a:solidFill>
                  <a:srgbClr val="000000"/>
                </a:solidFill>
                <a:ea typeface="Calibri"/>
                <a:cs typeface="Times New Roman"/>
              </a:rPr>
              <a:t>means services such as educational counseling or case work to support incarcerated individuals' transition to re-entry and other post-release services. </a:t>
            </a:r>
          </a:p>
          <a:p>
            <a:pPr marL="0" marR="0" indent="0">
              <a:spcBef>
                <a:spcPts val="0"/>
              </a:spcBef>
              <a:spcAft>
                <a:spcPts val="0"/>
              </a:spcAft>
              <a:buNone/>
            </a:pPr>
            <a:r>
              <a:rPr lang="en-US" sz="3100" spc="20" dirty="0">
                <a:solidFill>
                  <a:srgbClr val="000000"/>
                </a:solidFill>
                <a:ea typeface="Calibri"/>
                <a:cs typeface="Times New Roman"/>
              </a:rPr>
              <a:t>Examples include : Assisting incarcerated individuals to develop plans for post-release education program participation, assisting students in identifying and applying for participation in post-release programs, and performing direct outreach to community-based program providers on behalf of re-entering students. Such funds may not be used for costs for participation in post-release programs or services. </a:t>
            </a:r>
          </a:p>
          <a:p>
            <a:pPr marL="0" marR="0" indent="0">
              <a:spcBef>
                <a:spcPts val="0"/>
              </a:spcBef>
              <a:spcAft>
                <a:spcPts val="0"/>
              </a:spcAft>
              <a:buNone/>
            </a:pPr>
            <a:endParaRPr lang="en-US" sz="3100" spc="20" dirty="0">
              <a:solidFill>
                <a:srgbClr val="000000"/>
              </a:solidFill>
              <a:ea typeface="Calibri"/>
              <a:cs typeface="Times New Roman"/>
            </a:endParaRPr>
          </a:p>
          <a:p>
            <a:pPr marL="0" marR="0" indent="0">
              <a:spcBef>
                <a:spcPts val="0"/>
              </a:spcBef>
              <a:spcAft>
                <a:spcPts val="0"/>
              </a:spcAft>
              <a:buNone/>
            </a:pPr>
            <a:r>
              <a:rPr lang="en-US" b="1" spc="20" dirty="0">
                <a:solidFill>
                  <a:srgbClr val="000000"/>
                </a:solidFill>
                <a:effectLst>
                  <a:outerShdw blurRad="38100" dist="38100" dir="2700000" algn="tl">
                    <a:srgbClr val="000000">
                      <a:alpha val="43137"/>
                    </a:srgbClr>
                  </a:outerShdw>
                </a:effectLst>
                <a:ea typeface="Calibri"/>
                <a:cs typeface="Times New Roman"/>
              </a:rPr>
              <a:t>Transition to Reentry and Post-Release Services IS an Intensive Services Model for Career Pathways (Tier II)</a:t>
            </a:r>
          </a:p>
        </p:txBody>
      </p:sp>
      <p:cxnSp>
        <p:nvCxnSpPr>
          <p:cNvPr id="4" name="Straight Connector 3" title="Line"/>
          <p:cNvCxnSpPr/>
          <p:nvPr/>
        </p:nvCxnSpPr>
        <p:spPr>
          <a:xfrm>
            <a:off x="457200" y="1447800"/>
            <a:ext cx="8229600" cy="0"/>
          </a:xfrm>
          <a:prstGeom prst="line">
            <a:avLst/>
          </a:prstGeom>
          <a:ln w="38100" cap="rnd" cmpd="sng">
            <a:solidFill>
              <a:schemeClr val="accent5">
                <a:lumMod val="75000"/>
              </a:schemeClr>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pPr>
              <a:defRPr/>
            </a:pPr>
            <a:fld id="{05161A14-35E8-4FEA-84E0-FE5CE85AE431}" type="slidenum">
              <a:rPr lang="en-US" smtClean="0"/>
              <a:pPr>
                <a:defRPr/>
              </a:pPr>
              <a:t>8</a:t>
            </a:fld>
            <a:endParaRPr lang="en-US" dirty="0"/>
          </a:p>
        </p:txBody>
      </p:sp>
      <p:sp>
        <p:nvSpPr>
          <p:cNvPr id="2" name="Footer Placeholder 1"/>
          <p:cNvSpPr>
            <a:spLocks noGrp="1"/>
          </p:cNvSpPr>
          <p:nvPr>
            <p:ph type="ftr" sz="quarter" idx="11"/>
          </p:nvPr>
        </p:nvSpPr>
        <p:spPr>
          <a:xfrm>
            <a:off x="1371600" y="6324600"/>
            <a:ext cx="6781800" cy="396875"/>
          </a:xfrm>
        </p:spPr>
        <p:txBody>
          <a:bodyPr/>
          <a:lstStyle/>
          <a:p>
            <a:r>
              <a:rPr lang="en-US" dirty="0"/>
              <a:t>AEL WIOA Summer Institute: June 20 - 23, 2017</a:t>
            </a:r>
          </a:p>
        </p:txBody>
      </p:sp>
    </p:spTree>
    <p:extLst>
      <p:ext uri="{BB962C8B-B14F-4D97-AF65-F5344CB8AC3E}">
        <p14:creationId xmlns:p14="http://schemas.microsoft.com/office/powerpoint/2010/main" val="40258075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p:txBody>
          <a:bodyPr>
            <a:normAutofit/>
          </a:bodyPr>
          <a:lstStyle/>
          <a:p>
            <a:pPr algn="l" eaLnBrk="1" hangingPunct="1"/>
            <a:r>
              <a:rPr lang="en-US" altLang="en-US" sz="3600" dirty="0">
                <a:cs typeface="Aharoni" pitchFamily="2" charset="-79"/>
              </a:rPr>
              <a:t>Federal and State AEL Funds</a:t>
            </a:r>
            <a:r>
              <a:rPr lang="en-US" altLang="en-US" sz="3600" dirty="0">
                <a:latin typeface="Aharoni" pitchFamily="2" charset="-79"/>
                <a:cs typeface="Aharoni" pitchFamily="2" charset="-79"/>
              </a:rPr>
              <a:t>	</a:t>
            </a:r>
          </a:p>
        </p:txBody>
      </p:sp>
      <p:sp>
        <p:nvSpPr>
          <p:cNvPr id="9219" name="Content Placeholder 4"/>
          <p:cNvSpPr>
            <a:spLocks noGrp="1"/>
          </p:cNvSpPr>
          <p:nvPr>
            <p:ph idx="1"/>
          </p:nvPr>
        </p:nvSpPr>
        <p:spPr/>
        <p:txBody>
          <a:bodyPr>
            <a:normAutofit fontScale="70000" lnSpcReduction="20000"/>
          </a:bodyPr>
          <a:lstStyle/>
          <a:p>
            <a:pPr marL="0" indent="0">
              <a:buNone/>
            </a:pPr>
            <a:r>
              <a:rPr lang="en-US" sz="2800" dirty="0"/>
              <a:t>§805.3. Federal and State AEL Funds. </a:t>
            </a:r>
          </a:p>
          <a:p>
            <a:pPr marL="514350" indent="-514350">
              <a:buAutoNum type="alphaLcParenBoth"/>
            </a:pPr>
            <a:r>
              <a:rPr lang="en-US" sz="2800" dirty="0"/>
              <a:t>Federal AEL funds may be used for AEL programs for out-of-school individuals who have attained 16 years of age and who are not enrolled or required to be enrolled in secondary school under state law and: (1) lack sufficient mastery of basic educational skills to enable the individuals to function effectively in society; (2) do not have a secondary school diploma or its recognized equivalent, and have not achieved an equivalent level of education; or (3) are unable to speak, read, or write the English language. </a:t>
            </a:r>
          </a:p>
          <a:p>
            <a:pPr marL="514350" indent="-514350">
              <a:buAutoNum type="alphaLcParenBoth"/>
            </a:pPr>
            <a:r>
              <a:rPr lang="en-US" sz="2800" dirty="0"/>
              <a:t>(b) State AEL funds are to be used for AEL programs for out-of-school individuals who are beyond the compulsory age of attendance unless specifically exempted from compulsory school attendance by Texas Education Code §25.086 and: (1) lack sufficient mastery of basic educational skills to enable the individuals to function effectively in society; (2) do not have a secondary school diploma or its recognized equivalent, and have not achieved an equivalent level of education; or (3) are unable to speak, read, or write the English language. </a:t>
            </a:r>
            <a:endParaRPr lang="en-US" altLang="en-US" sz="2800" i="1" dirty="0"/>
          </a:p>
        </p:txBody>
      </p:sp>
      <p:cxnSp>
        <p:nvCxnSpPr>
          <p:cNvPr id="4" name="Straight Connector 3" title="Line"/>
          <p:cNvCxnSpPr/>
          <p:nvPr/>
        </p:nvCxnSpPr>
        <p:spPr>
          <a:xfrm>
            <a:off x="457200" y="1219200"/>
            <a:ext cx="8229600" cy="0"/>
          </a:xfrm>
          <a:prstGeom prst="line">
            <a:avLst/>
          </a:prstGeom>
          <a:ln w="38100" cap="rnd" cmpd="sng">
            <a:solidFill>
              <a:schemeClr val="accent5">
                <a:lumMod val="75000"/>
              </a:schemeClr>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pPr>
              <a:defRPr/>
            </a:pPr>
            <a:fld id="{05161A14-35E8-4FEA-84E0-FE5CE85AE431}" type="slidenum">
              <a:rPr lang="en-US" smtClean="0"/>
              <a:pPr>
                <a:defRPr/>
              </a:pPr>
              <a:t>9</a:t>
            </a:fld>
            <a:endParaRPr lang="en-US" dirty="0"/>
          </a:p>
        </p:txBody>
      </p:sp>
      <p:sp>
        <p:nvSpPr>
          <p:cNvPr id="2" name="Footer Placeholder 1"/>
          <p:cNvSpPr>
            <a:spLocks noGrp="1"/>
          </p:cNvSpPr>
          <p:nvPr>
            <p:ph type="ftr" sz="quarter" idx="11"/>
          </p:nvPr>
        </p:nvSpPr>
        <p:spPr>
          <a:xfrm>
            <a:off x="1371600" y="6324600"/>
            <a:ext cx="6781800" cy="396875"/>
          </a:xfrm>
        </p:spPr>
        <p:txBody>
          <a:bodyPr/>
          <a:lstStyle/>
          <a:p>
            <a:r>
              <a:rPr lang="en-US" dirty="0"/>
              <a:t>AEL WIOA Summer Institute: June 20 - 23, 2017</a:t>
            </a:r>
          </a:p>
        </p:txBody>
      </p:sp>
    </p:spTree>
    <p:extLst>
      <p:ext uri="{BB962C8B-B14F-4D97-AF65-F5344CB8AC3E}">
        <p14:creationId xmlns:p14="http://schemas.microsoft.com/office/powerpoint/2010/main" val="33490616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415</TotalTime>
  <Words>2208</Words>
  <Application>Microsoft Office PowerPoint</Application>
  <PresentationFormat>On-screen Show (4:3)</PresentationFormat>
  <Paragraphs>188</Paragraphs>
  <Slides>20</Slides>
  <Notes>20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Aharoni</vt:lpstr>
      <vt:lpstr>Arial</vt:lpstr>
      <vt:lpstr>Calibri</vt:lpstr>
      <vt:lpstr>Times New Roman</vt:lpstr>
      <vt:lpstr>Office Theme</vt:lpstr>
      <vt:lpstr>AEL Funding Sources and Authorities</vt:lpstr>
      <vt:lpstr>AEL Program Funding (across the top of your B-1)</vt:lpstr>
      <vt:lpstr>Sources of AEL Funding: B-1 and CDER </vt:lpstr>
      <vt:lpstr>Sources of AEL Funding </vt:lpstr>
      <vt:lpstr>AEFLA Federal: Corrections </vt:lpstr>
      <vt:lpstr>8 Allowable Activities Under Corrections</vt:lpstr>
      <vt:lpstr>Continued: 8 Allowable Activities Under Corrections</vt:lpstr>
      <vt:lpstr>Transition to Reentry and Post-Release Services : EXPLANATION</vt:lpstr>
      <vt:lpstr>Federal and State AEL Funds </vt:lpstr>
      <vt:lpstr>AEFLA Federal and IET/EL Civics</vt:lpstr>
      <vt:lpstr>AEL Letter 04-16, Change 1: IET/EL Civics</vt:lpstr>
      <vt:lpstr>Sources of Funding: TANF</vt:lpstr>
      <vt:lpstr>All Funding Sources</vt:lpstr>
      <vt:lpstr>Applicable Contract Authorities</vt:lpstr>
      <vt:lpstr>Section 3: Allowable Services and Activities</vt:lpstr>
      <vt:lpstr>http://www.twc.state.tx.us/agency/texas-workforce-commission-rules</vt:lpstr>
      <vt:lpstr>A Few Questions Answered</vt:lpstr>
      <vt:lpstr>A Few Questions Answered</vt:lpstr>
      <vt:lpstr>A Few Questions Answered</vt:lpstr>
      <vt:lpstr>Funding Sources and Authorities</vt:lpstr>
    </vt:vector>
  </TitlesOfParts>
  <Company>Texas Workforce Commission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Grant Specific Requirements and Deliverables</dc:title>
  <dc:creator>Slayton, Lori</dc:creator>
  <cp:lastModifiedBy>Goyco, Jorge A</cp:lastModifiedBy>
  <cp:revision>31</cp:revision>
  <dcterms:created xsi:type="dcterms:W3CDTF">2017-06-19T14:56:35Z</dcterms:created>
  <dcterms:modified xsi:type="dcterms:W3CDTF">2018-04-19T19:50:02Z</dcterms:modified>
</cp:coreProperties>
</file>